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  <p:sldMasterId id="2147483844" r:id="rId2"/>
    <p:sldMasterId id="2147483850" r:id="rId3"/>
    <p:sldMasterId id="2147483856" r:id="rId4"/>
    <p:sldMasterId id="2147483862" r:id="rId5"/>
    <p:sldMasterId id="2147483879" r:id="rId6"/>
  </p:sldMasterIdLst>
  <p:notesMasterIdLst>
    <p:notesMasterId r:id="rId42"/>
  </p:notesMasterIdLst>
  <p:handoutMasterIdLst>
    <p:handoutMasterId r:id="rId43"/>
  </p:handoutMasterIdLst>
  <p:sldIdLst>
    <p:sldId id="734" r:id="rId7"/>
    <p:sldId id="740" r:id="rId8"/>
    <p:sldId id="741" r:id="rId9"/>
    <p:sldId id="742" r:id="rId10"/>
    <p:sldId id="743" r:id="rId11"/>
    <p:sldId id="744" r:id="rId12"/>
    <p:sldId id="745" r:id="rId13"/>
    <p:sldId id="760" r:id="rId14"/>
    <p:sldId id="736" r:id="rId15"/>
    <p:sldId id="746" r:id="rId16"/>
    <p:sldId id="737" r:id="rId17"/>
    <p:sldId id="738" r:id="rId18"/>
    <p:sldId id="739" r:id="rId19"/>
    <p:sldId id="748" r:id="rId20"/>
    <p:sldId id="747" r:id="rId21"/>
    <p:sldId id="749" r:id="rId22"/>
    <p:sldId id="761" r:id="rId23"/>
    <p:sldId id="751" r:id="rId24"/>
    <p:sldId id="752" r:id="rId25"/>
    <p:sldId id="753" r:id="rId26"/>
    <p:sldId id="754" r:id="rId27"/>
    <p:sldId id="755" r:id="rId28"/>
    <p:sldId id="765" r:id="rId29"/>
    <p:sldId id="764" r:id="rId30"/>
    <p:sldId id="762" r:id="rId31"/>
    <p:sldId id="763" r:id="rId32"/>
    <p:sldId id="766" r:id="rId33"/>
    <p:sldId id="767" r:id="rId34"/>
    <p:sldId id="768" r:id="rId35"/>
    <p:sldId id="770" r:id="rId36"/>
    <p:sldId id="769" r:id="rId37"/>
    <p:sldId id="756" r:id="rId38"/>
    <p:sldId id="758" r:id="rId39"/>
    <p:sldId id="757" r:id="rId40"/>
    <p:sldId id="759" r:id="rId41"/>
  </p:sldIdLst>
  <p:sldSz cx="9144000" cy="5143500" type="screen16x9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07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898">
          <p15:clr>
            <a:srgbClr val="A4A3A4"/>
          </p15:clr>
        </p15:guide>
        <p15:guide id="4" orient="horz" pos="3176">
          <p15:clr>
            <a:srgbClr val="A4A3A4"/>
          </p15:clr>
        </p15:guide>
        <p15:guide id="5" orient="horz" pos="453">
          <p15:clr>
            <a:srgbClr val="A4A3A4"/>
          </p15:clr>
        </p15:guide>
        <p15:guide id="6" orient="horz" pos="3947">
          <p15:clr>
            <a:srgbClr val="A4A3A4"/>
          </p15:clr>
        </p15:guide>
        <p15:guide id="7" pos="1794">
          <p15:clr>
            <a:srgbClr val="A4A3A4"/>
          </p15:clr>
        </p15:guide>
        <p15:guide id="8" pos="2736">
          <p15:clr>
            <a:srgbClr val="A4A3A4"/>
          </p15:clr>
        </p15:guide>
        <p15:guide id="9" pos="202">
          <p15:clr>
            <a:srgbClr val="A4A3A4"/>
          </p15:clr>
        </p15:guide>
        <p15:guide id="10" pos="5585">
          <p15:clr>
            <a:srgbClr val="A4A3A4"/>
          </p15:clr>
        </p15:guide>
        <p15:guide id="11" pos="2878">
          <p15:clr>
            <a:srgbClr val="A4A3A4"/>
          </p15:clr>
        </p15:guide>
        <p15:guide id="12" pos="3555">
          <p15:clr>
            <a:srgbClr val="A4A3A4"/>
          </p15:clr>
        </p15:guide>
        <p15:guide id="13" pos="1965">
          <p15:clr>
            <a:srgbClr val="A4A3A4"/>
          </p15:clr>
        </p15:guide>
        <p15:guide id="14" pos="5360">
          <p15:clr>
            <a:srgbClr val="A4A3A4"/>
          </p15:clr>
        </p15:guide>
        <p15:guide id="15" orient="horz" pos="3080">
          <p15:clr>
            <a:srgbClr val="A4A3A4"/>
          </p15:clr>
        </p15:guide>
        <p15:guide id="16" orient="horz" pos="158">
          <p15:clr>
            <a:srgbClr val="A4A3A4"/>
          </p15:clr>
        </p15:guide>
        <p15:guide id="17" orient="horz" pos="674">
          <p15:clr>
            <a:srgbClr val="A4A3A4"/>
          </p15:clr>
        </p15:guide>
        <p15:guide id="18" orient="horz" pos="2382">
          <p15:clr>
            <a:srgbClr val="A4A3A4"/>
          </p15:clr>
        </p15:guide>
        <p15:guide id="19" orient="horz" pos="340">
          <p15:clr>
            <a:srgbClr val="A4A3A4"/>
          </p15:clr>
        </p15:guide>
        <p15:guide id="20" orient="horz" pos="2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8BB"/>
    <a:srgbClr val="54D4B8"/>
    <a:srgbClr val="877B75"/>
    <a:srgbClr val="425563"/>
    <a:srgbClr val="878787"/>
    <a:srgbClr val="000000"/>
    <a:srgbClr val="B9B9BB"/>
    <a:srgbClr val="CCCCCC"/>
    <a:srgbClr val="B6B8BB"/>
    <a:srgbClr val="822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8723" autoAdjust="0"/>
  </p:normalViewPr>
  <p:slideViewPr>
    <p:cSldViewPr snapToGrid="0">
      <p:cViewPr>
        <p:scale>
          <a:sx n="130" d="100"/>
          <a:sy n="130" d="100"/>
        </p:scale>
        <p:origin x="1200" y="222"/>
      </p:cViewPr>
      <p:guideLst>
        <p:guide orient="horz" pos="4107"/>
        <p:guide orient="horz" pos="210"/>
        <p:guide orient="horz" pos="898"/>
        <p:guide orient="horz" pos="3176"/>
        <p:guide orient="horz" pos="453"/>
        <p:guide orient="horz" pos="3947"/>
        <p:guide pos="1794"/>
        <p:guide pos="2736"/>
        <p:guide pos="202"/>
        <p:guide pos="5585"/>
        <p:guide pos="2878"/>
        <p:guide pos="3555"/>
        <p:guide pos="1965"/>
        <p:guide pos="5360"/>
        <p:guide orient="horz" pos="3080"/>
        <p:guide orient="horz" pos="158"/>
        <p:guide orient="horz" pos="674"/>
        <p:guide orient="horz" pos="2382"/>
        <p:guide orient="horz" pos="340"/>
        <p:guide orient="horz" pos="2960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68" d="100"/>
          <a:sy n="68" d="100"/>
        </p:scale>
        <p:origin x="-3306" y="-12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C60910-92FB-480B-B664-AF9D61169C92}" type="doc">
      <dgm:prSet loTypeId="urn:diagrams.loki3.com/VaryingWidthList" loCatId="list" qsTypeId="urn:microsoft.com/office/officeart/2005/8/quickstyle/simple5" qsCatId="simple" csTypeId="urn:microsoft.com/office/officeart/2005/8/colors/colorful5" csCatId="colorful" phldr="1"/>
      <dgm:spPr/>
    </dgm:pt>
    <dgm:pt modelId="{69808054-EC34-43CE-A958-87ABD5FF3007}">
      <dgm:prSet phldrT="[Text]"/>
      <dgm:spPr/>
      <dgm:t>
        <a:bodyPr/>
        <a:lstStyle/>
        <a:p>
          <a:r>
            <a:rPr lang="zh-CN" altLang="en-US" baseline="0" dirty="0" smtClean="0"/>
            <a:t>更快的交付市场</a:t>
          </a:r>
          <a:endParaRPr lang="en-US" dirty="0"/>
        </a:p>
      </dgm:t>
    </dgm:pt>
    <dgm:pt modelId="{D321E8CA-2103-4DCE-A1E9-AFA5028A4BF8}" type="parTrans" cxnId="{A9181E46-9C54-46BB-B358-C21E19E4AAA1}">
      <dgm:prSet/>
      <dgm:spPr/>
      <dgm:t>
        <a:bodyPr/>
        <a:lstStyle/>
        <a:p>
          <a:endParaRPr lang="en-US"/>
        </a:p>
      </dgm:t>
    </dgm:pt>
    <dgm:pt modelId="{D573DC7B-4FC1-4270-8E58-B8B53DEB5552}" type="sibTrans" cxnId="{A9181E46-9C54-46BB-B358-C21E19E4AAA1}">
      <dgm:prSet/>
      <dgm:spPr/>
      <dgm:t>
        <a:bodyPr/>
        <a:lstStyle/>
        <a:p>
          <a:endParaRPr lang="en-US"/>
        </a:p>
      </dgm:t>
    </dgm:pt>
    <dgm:pt modelId="{F6E3F34B-AD9D-4CDA-BCBB-E8AEF43C5DC6}">
      <dgm:prSet phldrT="[Text]"/>
      <dgm:spPr/>
      <dgm:t>
        <a:bodyPr/>
        <a:lstStyle/>
        <a:p>
          <a:r>
            <a:rPr lang="zh-CN" altLang="en-US" baseline="0" dirty="0" smtClean="0"/>
            <a:t>变化的成本更低</a:t>
          </a:r>
          <a:endParaRPr lang="en-US" dirty="0"/>
        </a:p>
      </dgm:t>
    </dgm:pt>
    <dgm:pt modelId="{8E4768D7-8BDF-4879-839B-C18411D0D2CF}" type="parTrans" cxnId="{4AD605BD-1D4B-4137-AE12-D6EE099901B9}">
      <dgm:prSet/>
      <dgm:spPr/>
      <dgm:t>
        <a:bodyPr/>
        <a:lstStyle/>
        <a:p>
          <a:endParaRPr lang="en-US"/>
        </a:p>
      </dgm:t>
    </dgm:pt>
    <dgm:pt modelId="{9B6D630E-5F2E-48C1-A445-D0FB17B9FD94}" type="sibTrans" cxnId="{4AD605BD-1D4B-4137-AE12-D6EE099901B9}">
      <dgm:prSet/>
      <dgm:spPr/>
      <dgm:t>
        <a:bodyPr/>
        <a:lstStyle/>
        <a:p>
          <a:endParaRPr lang="en-US"/>
        </a:p>
      </dgm:t>
    </dgm:pt>
    <dgm:pt modelId="{81C87D41-FB9E-4343-9779-98FD87176D32}">
      <dgm:prSet phldrT="[Text]"/>
      <dgm:spPr/>
      <dgm:t>
        <a:bodyPr/>
        <a:lstStyle/>
        <a:p>
          <a:r>
            <a:rPr lang="zh-CN" altLang="en-US" baseline="0" dirty="0" smtClean="0"/>
            <a:t>项目进程的可见性更强</a:t>
          </a:r>
          <a:endParaRPr lang="en-US" dirty="0"/>
        </a:p>
      </dgm:t>
    </dgm:pt>
    <dgm:pt modelId="{80CAB219-A8F2-41C7-B315-BA0D8F8E3E9D}" type="parTrans" cxnId="{7D5EFD6E-87B1-42BE-B0D8-0AF306B2E629}">
      <dgm:prSet/>
      <dgm:spPr/>
      <dgm:t>
        <a:bodyPr/>
        <a:lstStyle/>
        <a:p>
          <a:endParaRPr lang="en-US"/>
        </a:p>
      </dgm:t>
    </dgm:pt>
    <dgm:pt modelId="{4D854B92-892B-48D9-94F8-D45462AAD3CD}" type="sibTrans" cxnId="{7D5EFD6E-87B1-42BE-B0D8-0AF306B2E629}">
      <dgm:prSet/>
      <dgm:spPr/>
      <dgm:t>
        <a:bodyPr/>
        <a:lstStyle/>
        <a:p>
          <a:endParaRPr lang="en-US"/>
        </a:p>
      </dgm:t>
    </dgm:pt>
    <dgm:pt modelId="{7785AAC8-2C1E-421D-B35E-1E883D9082E0}">
      <dgm:prSet/>
      <dgm:spPr/>
      <dgm:t>
        <a:bodyPr/>
        <a:lstStyle/>
        <a:p>
          <a:r>
            <a:rPr lang="zh-CN" altLang="en-US" baseline="0" dirty="0" smtClean="0"/>
            <a:t>减少风险</a:t>
          </a:r>
          <a:endParaRPr lang="en-US" altLang="zh-CN" dirty="0"/>
        </a:p>
      </dgm:t>
    </dgm:pt>
    <dgm:pt modelId="{D7D12A6E-2ADA-4223-AD83-69CC74750024}" type="parTrans" cxnId="{2C58414A-9B56-433D-A505-128B7163748F}">
      <dgm:prSet/>
      <dgm:spPr/>
      <dgm:t>
        <a:bodyPr/>
        <a:lstStyle/>
        <a:p>
          <a:endParaRPr lang="en-US"/>
        </a:p>
      </dgm:t>
    </dgm:pt>
    <dgm:pt modelId="{60B93E36-2DDA-449A-AD25-F9E2B1BF2909}" type="sibTrans" cxnId="{2C58414A-9B56-433D-A505-128B7163748F}">
      <dgm:prSet/>
      <dgm:spPr/>
      <dgm:t>
        <a:bodyPr/>
        <a:lstStyle/>
        <a:p>
          <a:endParaRPr lang="en-US"/>
        </a:p>
      </dgm:t>
    </dgm:pt>
    <dgm:pt modelId="{18F15B6C-B7BB-4D01-9367-E89680B12E27}" type="pres">
      <dgm:prSet presAssocID="{ACC60910-92FB-480B-B664-AF9D61169C92}" presName="Name0" presStyleCnt="0">
        <dgm:presLayoutVars>
          <dgm:resizeHandles/>
        </dgm:presLayoutVars>
      </dgm:prSet>
      <dgm:spPr/>
    </dgm:pt>
    <dgm:pt modelId="{2A0C3550-11E9-43BA-968E-5F3CCA854FB9}" type="pres">
      <dgm:prSet presAssocID="{69808054-EC34-43CE-A958-87ABD5FF3007}" presName="text" presStyleLbl="node1" presStyleIdx="0" presStyleCnt="4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442C5-2B37-4E33-97AC-90A4BCC2E841}" type="pres">
      <dgm:prSet presAssocID="{D573DC7B-4FC1-4270-8E58-B8B53DEB5552}" presName="space" presStyleCnt="0"/>
      <dgm:spPr/>
    </dgm:pt>
    <dgm:pt modelId="{2769969D-DAB4-45E7-88B6-5DACE08B4C5D}" type="pres">
      <dgm:prSet presAssocID="{F6E3F34B-AD9D-4CDA-BCBB-E8AEF43C5DC6}" presName="text" presStyleLbl="node1" presStyleIdx="1" presStyleCnt="4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BDC1F-3CA5-4712-9911-4119BF40F5B4}" type="pres">
      <dgm:prSet presAssocID="{9B6D630E-5F2E-48C1-A445-D0FB17B9FD94}" presName="space" presStyleCnt="0"/>
      <dgm:spPr/>
    </dgm:pt>
    <dgm:pt modelId="{EAD753F1-D266-40BE-B135-8EE33066511D}" type="pres">
      <dgm:prSet presAssocID="{81C87D41-FB9E-4343-9779-98FD87176D32}" presName="text" presStyleLbl="node1" presStyleIdx="2" presStyleCnt="4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6B311-C88A-4068-8BD7-DEC35769E8BC}" type="pres">
      <dgm:prSet presAssocID="{4D854B92-892B-48D9-94F8-D45462AAD3CD}" presName="space" presStyleCnt="0"/>
      <dgm:spPr/>
    </dgm:pt>
    <dgm:pt modelId="{F9E970B6-28A5-4307-B8CC-68CF27F5AFAA}" type="pres">
      <dgm:prSet presAssocID="{7785AAC8-2C1E-421D-B35E-1E883D9082E0}" presName="text" presStyleLbl="node1" presStyleIdx="3" presStyleCnt="4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FF3D2E-E3AE-4E11-AAED-E6ED0B89494E}" type="presOf" srcId="{ACC60910-92FB-480B-B664-AF9D61169C92}" destId="{18F15B6C-B7BB-4D01-9367-E89680B12E27}" srcOrd="0" destOrd="0" presId="urn:diagrams.loki3.com/VaryingWidthList"/>
    <dgm:cxn modelId="{7D5EFD6E-87B1-42BE-B0D8-0AF306B2E629}" srcId="{ACC60910-92FB-480B-B664-AF9D61169C92}" destId="{81C87D41-FB9E-4343-9779-98FD87176D32}" srcOrd="2" destOrd="0" parTransId="{80CAB219-A8F2-41C7-B315-BA0D8F8E3E9D}" sibTransId="{4D854B92-892B-48D9-94F8-D45462AAD3CD}"/>
    <dgm:cxn modelId="{F6BF1C06-178B-4256-B7C4-DFFA3A0C6DA8}" type="presOf" srcId="{69808054-EC34-43CE-A958-87ABD5FF3007}" destId="{2A0C3550-11E9-43BA-968E-5F3CCA854FB9}" srcOrd="0" destOrd="0" presId="urn:diagrams.loki3.com/VaryingWidthList"/>
    <dgm:cxn modelId="{4AD605BD-1D4B-4137-AE12-D6EE099901B9}" srcId="{ACC60910-92FB-480B-B664-AF9D61169C92}" destId="{F6E3F34B-AD9D-4CDA-BCBB-E8AEF43C5DC6}" srcOrd="1" destOrd="0" parTransId="{8E4768D7-8BDF-4879-839B-C18411D0D2CF}" sibTransId="{9B6D630E-5F2E-48C1-A445-D0FB17B9FD94}"/>
    <dgm:cxn modelId="{9F16A654-EC5B-4AB7-A39A-6794606E43E7}" type="presOf" srcId="{7785AAC8-2C1E-421D-B35E-1E883D9082E0}" destId="{F9E970B6-28A5-4307-B8CC-68CF27F5AFAA}" srcOrd="0" destOrd="0" presId="urn:diagrams.loki3.com/VaryingWidthList"/>
    <dgm:cxn modelId="{97A8A34C-B4EB-43C7-A8A9-A706FBCF9DC0}" type="presOf" srcId="{81C87D41-FB9E-4343-9779-98FD87176D32}" destId="{EAD753F1-D266-40BE-B135-8EE33066511D}" srcOrd="0" destOrd="0" presId="urn:diagrams.loki3.com/VaryingWidthList"/>
    <dgm:cxn modelId="{A9181E46-9C54-46BB-B358-C21E19E4AAA1}" srcId="{ACC60910-92FB-480B-B664-AF9D61169C92}" destId="{69808054-EC34-43CE-A958-87ABD5FF3007}" srcOrd="0" destOrd="0" parTransId="{D321E8CA-2103-4DCE-A1E9-AFA5028A4BF8}" sibTransId="{D573DC7B-4FC1-4270-8E58-B8B53DEB5552}"/>
    <dgm:cxn modelId="{2C58414A-9B56-433D-A505-128B7163748F}" srcId="{ACC60910-92FB-480B-B664-AF9D61169C92}" destId="{7785AAC8-2C1E-421D-B35E-1E883D9082E0}" srcOrd="3" destOrd="0" parTransId="{D7D12A6E-2ADA-4223-AD83-69CC74750024}" sibTransId="{60B93E36-2DDA-449A-AD25-F9E2B1BF2909}"/>
    <dgm:cxn modelId="{61EBD30B-61F7-47DB-9F0E-0FD829AF157D}" type="presOf" srcId="{F6E3F34B-AD9D-4CDA-BCBB-E8AEF43C5DC6}" destId="{2769969D-DAB4-45E7-88B6-5DACE08B4C5D}" srcOrd="0" destOrd="0" presId="urn:diagrams.loki3.com/VaryingWidthList"/>
    <dgm:cxn modelId="{7267E9E7-4342-491B-9DA7-23A21C3CBC4E}" type="presParOf" srcId="{18F15B6C-B7BB-4D01-9367-E89680B12E27}" destId="{2A0C3550-11E9-43BA-968E-5F3CCA854FB9}" srcOrd="0" destOrd="0" presId="urn:diagrams.loki3.com/VaryingWidthList"/>
    <dgm:cxn modelId="{D9B7CC9F-F7DA-44EF-A1A0-E0132BBD0CD0}" type="presParOf" srcId="{18F15B6C-B7BB-4D01-9367-E89680B12E27}" destId="{1C7442C5-2B37-4E33-97AC-90A4BCC2E841}" srcOrd="1" destOrd="0" presId="urn:diagrams.loki3.com/VaryingWidthList"/>
    <dgm:cxn modelId="{B1E72FB5-FC6D-496C-8974-ECBF2F1F40DA}" type="presParOf" srcId="{18F15B6C-B7BB-4D01-9367-E89680B12E27}" destId="{2769969D-DAB4-45E7-88B6-5DACE08B4C5D}" srcOrd="2" destOrd="0" presId="urn:diagrams.loki3.com/VaryingWidthList"/>
    <dgm:cxn modelId="{047C1159-C0C9-46C1-91B2-F01F1F40CEF9}" type="presParOf" srcId="{18F15B6C-B7BB-4D01-9367-E89680B12E27}" destId="{CFDBDC1F-3CA5-4712-9911-4119BF40F5B4}" srcOrd="3" destOrd="0" presId="urn:diagrams.loki3.com/VaryingWidthList"/>
    <dgm:cxn modelId="{388A7820-7C28-421B-B74D-DC1359BA3771}" type="presParOf" srcId="{18F15B6C-B7BB-4D01-9367-E89680B12E27}" destId="{EAD753F1-D266-40BE-B135-8EE33066511D}" srcOrd="4" destOrd="0" presId="urn:diagrams.loki3.com/VaryingWidthList"/>
    <dgm:cxn modelId="{3AB59082-AA75-4313-A4CA-F8209AEDF019}" type="presParOf" srcId="{18F15B6C-B7BB-4D01-9367-E89680B12E27}" destId="{8326B311-C88A-4068-8BD7-DEC35769E8BC}" srcOrd="5" destOrd="0" presId="urn:diagrams.loki3.com/VaryingWidthList"/>
    <dgm:cxn modelId="{FF87CEB4-7132-46B9-B25E-1B21E6D02F4E}" type="presParOf" srcId="{18F15B6C-B7BB-4D01-9367-E89680B12E27}" destId="{F9E970B6-28A5-4307-B8CC-68CF27F5AFAA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C60910-92FB-480B-B664-AF9D61169C92}" type="doc">
      <dgm:prSet loTypeId="urn:diagrams.loki3.com/VaryingWidthList" loCatId="list" qsTypeId="urn:microsoft.com/office/officeart/2005/8/quickstyle/simple5" qsCatId="simple" csTypeId="urn:microsoft.com/office/officeart/2005/8/colors/colorful5" csCatId="colorful" phldr="1"/>
      <dgm:spPr/>
    </dgm:pt>
    <dgm:pt modelId="{69808054-EC34-43CE-A958-87ABD5FF3007}">
      <dgm:prSet phldrT="[Text]"/>
      <dgm:spPr/>
      <dgm:t>
        <a:bodyPr/>
        <a:lstStyle/>
        <a:p>
          <a:r>
            <a:rPr lang="zh-CN" altLang="en-US" dirty="0" smtClean="0"/>
            <a:t>开放</a:t>
          </a:r>
          <a:endParaRPr lang="en-US" dirty="0"/>
        </a:p>
      </dgm:t>
    </dgm:pt>
    <dgm:pt modelId="{D321E8CA-2103-4DCE-A1E9-AFA5028A4BF8}" type="parTrans" cxnId="{A9181E46-9C54-46BB-B358-C21E19E4AAA1}">
      <dgm:prSet/>
      <dgm:spPr/>
      <dgm:t>
        <a:bodyPr/>
        <a:lstStyle/>
        <a:p>
          <a:endParaRPr lang="en-US"/>
        </a:p>
      </dgm:t>
    </dgm:pt>
    <dgm:pt modelId="{D573DC7B-4FC1-4270-8E58-B8B53DEB5552}" type="sibTrans" cxnId="{A9181E46-9C54-46BB-B358-C21E19E4AAA1}">
      <dgm:prSet/>
      <dgm:spPr/>
      <dgm:t>
        <a:bodyPr/>
        <a:lstStyle/>
        <a:p>
          <a:endParaRPr lang="en-US"/>
        </a:p>
      </dgm:t>
    </dgm:pt>
    <dgm:pt modelId="{F6E3F34B-AD9D-4CDA-BCBB-E8AEF43C5DC6}">
      <dgm:prSet phldrT="[Text]"/>
      <dgm:spPr/>
      <dgm:t>
        <a:bodyPr/>
        <a:lstStyle/>
        <a:p>
          <a:r>
            <a:rPr lang="zh-CN" altLang="en-US" dirty="0" smtClean="0"/>
            <a:t>专注</a:t>
          </a:r>
          <a:endParaRPr lang="en-US" dirty="0"/>
        </a:p>
      </dgm:t>
    </dgm:pt>
    <dgm:pt modelId="{8E4768D7-8BDF-4879-839B-C18411D0D2CF}" type="parTrans" cxnId="{4AD605BD-1D4B-4137-AE12-D6EE099901B9}">
      <dgm:prSet/>
      <dgm:spPr/>
      <dgm:t>
        <a:bodyPr/>
        <a:lstStyle/>
        <a:p>
          <a:endParaRPr lang="en-US"/>
        </a:p>
      </dgm:t>
    </dgm:pt>
    <dgm:pt modelId="{9B6D630E-5F2E-48C1-A445-D0FB17B9FD94}" type="sibTrans" cxnId="{4AD605BD-1D4B-4137-AE12-D6EE099901B9}">
      <dgm:prSet/>
      <dgm:spPr/>
      <dgm:t>
        <a:bodyPr/>
        <a:lstStyle/>
        <a:p>
          <a:endParaRPr lang="en-US"/>
        </a:p>
      </dgm:t>
    </dgm:pt>
    <dgm:pt modelId="{81C87D41-FB9E-4343-9779-98FD87176D32}">
      <dgm:prSet phldrT="[Text]"/>
      <dgm:spPr/>
      <dgm:t>
        <a:bodyPr/>
        <a:lstStyle/>
        <a:p>
          <a:r>
            <a:rPr lang="zh-CN" altLang="en-US" dirty="0" smtClean="0"/>
            <a:t>尊重</a:t>
          </a:r>
          <a:endParaRPr lang="en-US" dirty="0"/>
        </a:p>
      </dgm:t>
    </dgm:pt>
    <dgm:pt modelId="{80CAB219-A8F2-41C7-B315-BA0D8F8E3E9D}" type="parTrans" cxnId="{7D5EFD6E-87B1-42BE-B0D8-0AF306B2E629}">
      <dgm:prSet/>
      <dgm:spPr/>
      <dgm:t>
        <a:bodyPr/>
        <a:lstStyle/>
        <a:p>
          <a:endParaRPr lang="en-US"/>
        </a:p>
      </dgm:t>
    </dgm:pt>
    <dgm:pt modelId="{4D854B92-892B-48D9-94F8-D45462AAD3CD}" type="sibTrans" cxnId="{7D5EFD6E-87B1-42BE-B0D8-0AF306B2E629}">
      <dgm:prSet/>
      <dgm:spPr/>
      <dgm:t>
        <a:bodyPr/>
        <a:lstStyle/>
        <a:p>
          <a:endParaRPr lang="en-US"/>
        </a:p>
      </dgm:t>
    </dgm:pt>
    <dgm:pt modelId="{7785AAC8-2C1E-421D-B35E-1E883D9082E0}">
      <dgm:prSet/>
      <dgm:spPr/>
      <dgm:t>
        <a:bodyPr/>
        <a:lstStyle/>
        <a:p>
          <a:r>
            <a:rPr lang="zh-CN" altLang="en-US" dirty="0" smtClean="0"/>
            <a:t>承诺</a:t>
          </a:r>
          <a:endParaRPr lang="en-US" altLang="zh-CN" dirty="0"/>
        </a:p>
      </dgm:t>
    </dgm:pt>
    <dgm:pt modelId="{D7D12A6E-2ADA-4223-AD83-69CC74750024}" type="parTrans" cxnId="{2C58414A-9B56-433D-A505-128B7163748F}">
      <dgm:prSet/>
      <dgm:spPr/>
      <dgm:t>
        <a:bodyPr/>
        <a:lstStyle/>
        <a:p>
          <a:endParaRPr lang="en-US"/>
        </a:p>
      </dgm:t>
    </dgm:pt>
    <dgm:pt modelId="{60B93E36-2DDA-449A-AD25-F9E2B1BF2909}" type="sibTrans" cxnId="{2C58414A-9B56-433D-A505-128B7163748F}">
      <dgm:prSet/>
      <dgm:spPr/>
      <dgm:t>
        <a:bodyPr/>
        <a:lstStyle/>
        <a:p>
          <a:endParaRPr lang="en-US"/>
        </a:p>
      </dgm:t>
    </dgm:pt>
    <dgm:pt modelId="{F31976E6-D5A1-4114-85AB-1180EC6D2E3A}">
      <dgm:prSet/>
      <dgm:spPr/>
      <dgm:t>
        <a:bodyPr/>
        <a:lstStyle/>
        <a:p>
          <a:r>
            <a:rPr lang="zh-CN" altLang="en-US" dirty="0" smtClean="0"/>
            <a:t>勇气</a:t>
          </a:r>
          <a:endParaRPr lang="en-US" dirty="0"/>
        </a:p>
      </dgm:t>
    </dgm:pt>
    <dgm:pt modelId="{15429DCD-14FD-4F92-BEAA-71099E03DA6A}" type="parTrans" cxnId="{0C05B9A6-C5DF-4D2B-8DC4-6A66F941A9B2}">
      <dgm:prSet/>
      <dgm:spPr/>
      <dgm:t>
        <a:bodyPr/>
        <a:lstStyle/>
        <a:p>
          <a:endParaRPr lang="en-US"/>
        </a:p>
      </dgm:t>
    </dgm:pt>
    <dgm:pt modelId="{C3F78728-300C-44ED-AA32-FCAD781BBA8A}" type="sibTrans" cxnId="{0C05B9A6-C5DF-4D2B-8DC4-6A66F941A9B2}">
      <dgm:prSet/>
      <dgm:spPr/>
      <dgm:t>
        <a:bodyPr/>
        <a:lstStyle/>
        <a:p>
          <a:endParaRPr lang="en-US"/>
        </a:p>
      </dgm:t>
    </dgm:pt>
    <dgm:pt modelId="{18F15B6C-B7BB-4D01-9367-E89680B12E27}" type="pres">
      <dgm:prSet presAssocID="{ACC60910-92FB-480B-B664-AF9D61169C92}" presName="Name0" presStyleCnt="0">
        <dgm:presLayoutVars>
          <dgm:resizeHandles/>
        </dgm:presLayoutVars>
      </dgm:prSet>
      <dgm:spPr/>
    </dgm:pt>
    <dgm:pt modelId="{2A0C3550-11E9-43BA-968E-5F3CCA854FB9}" type="pres">
      <dgm:prSet presAssocID="{69808054-EC34-43CE-A958-87ABD5FF3007}" presName="text" presStyleLbl="node1" presStyleIdx="0" presStyleCnt="5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7442C5-2B37-4E33-97AC-90A4BCC2E841}" type="pres">
      <dgm:prSet presAssocID="{D573DC7B-4FC1-4270-8E58-B8B53DEB5552}" presName="space" presStyleCnt="0"/>
      <dgm:spPr/>
    </dgm:pt>
    <dgm:pt modelId="{2769969D-DAB4-45E7-88B6-5DACE08B4C5D}" type="pres">
      <dgm:prSet presAssocID="{F6E3F34B-AD9D-4CDA-BCBB-E8AEF43C5DC6}" presName="text" presStyleLbl="node1" presStyleIdx="1" presStyleCnt="5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DBDC1F-3CA5-4712-9911-4119BF40F5B4}" type="pres">
      <dgm:prSet presAssocID="{9B6D630E-5F2E-48C1-A445-D0FB17B9FD94}" presName="space" presStyleCnt="0"/>
      <dgm:spPr/>
    </dgm:pt>
    <dgm:pt modelId="{EAD753F1-D266-40BE-B135-8EE33066511D}" type="pres">
      <dgm:prSet presAssocID="{81C87D41-FB9E-4343-9779-98FD87176D32}" presName="text" presStyleLbl="node1" presStyleIdx="2" presStyleCnt="5" custScaleX="238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6B311-C88A-4068-8BD7-DEC35769E8BC}" type="pres">
      <dgm:prSet presAssocID="{4D854B92-892B-48D9-94F8-D45462AAD3CD}" presName="space" presStyleCnt="0"/>
      <dgm:spPr/>
    </dgm:pt>
    <dgm:pt modelId="{F9E970B6-28A5-4307-B8CC-68CF27F5AFAA}" type="pres">
      <dgm:prSet presAssocID="{7785AAC8-2C1E-421D-B35E-1E883D9082E0}" presName="text" presStyleLbl="node1" presStyleIdx="3" presStyleCnt="5" custScaleX="238695">
        <dgm:presLayoutVars>
          <dgm:bulletEnabled val="1"/>
        </dgm:presLayoutVars>
      </dgm:prSet>
      <dgm:spPr/>
    </dgm:pt>
    <dgm:pt modelId="{E0041F3F-9BE0-423A-B4CC-E7E4CED03AF7}" type="pres">
      <dgm:prSet presAssocID="{60B93E36-2DDA-449A-AD25-F9E2B1BF2909}" presName="space" presStyleCnt="0"/>
      <dgm:spPr/>
    </dgm:pt>
    <dgm:pt modelId="{62FD8373-7370-41B5-BF6C-D4C60F2CDEBD}" type="pres">
      <dgm:prSet presAssocID="{F31976E6-D5A1-4114-85AB-1180EC6D2E3A}" presName="text" presStyleLbl="node1" presStyleIdx="4" presStyleCnt="5" custScaleX="238695">
        <dgm:presLayoutVars>
          <dgm:bulletEnabled val="1"/>
        </dgm:presLayoutVars>
      </dgm:prSet>
      <dgm:spPr/>
    </dgm:pt>
  </dgm:ptLst>
  <dgm:cxnLst>
    <dgm:cxn modelId="{A9181E46-9C54-46BB-B358-C21E19E4AAA1}" srcId="{ACC60910-92FB-480B-B664-AF9D61169C92}" destId="{69808054-EC34-43CE-A958-87ABD5FF3007}" srcOrd="0" destOrd="0" parTransId="{D321E8CA-2103-4DCE-A1E9-AFA5028A4BF8}" sibTransId="{D573DC7B-4FC1-4270-8E58-B8B53DEB5552}"/>
    <dgm:cxn modelId="{8666E68D-5E68-4D4F-92DA-7D0993AEF162}" type="presOf" srcId="{ACC60910-92FB-480B-B664-AF9D61169C92}" destId="{18F15B6C-B7BB-4D01-9367-E89680B12E27}" srcOrd="0" destOrd="0" presId="urn:diagrams.loki3.com/VaryingWidthList"/>
    <dgm:cxn modelId="{F520D29C-2EEA-4456-80BD-F8061177DA3A}" type="presOf" srcId="{69808054-EC34-43CE-A958-87ABD5FF3007}" destId="{2A0C3550-11E9-43BA-968E-5F3CCA854FB9}" srcOrd="0" destOrd="0" presId="urn:diagrams.loki3.com/VaryingWidthList"/>
    <dgm:cxn modelId="{7D5EFD6E-87B1-42BE-B0D8-0AF306B2E629}" srcId="{ACC60910-92FB-480B-B664-AF9D61169C92}" destId="{81C87D41-FB9E-4343-9779-98FD87176D32}" srcOrd="2" destOrd="0" parTransId="{80CAB219-A8F2-41C7-B315-BA0D8F8E3E9D}" sibTransId="{4D854B92-892B-48D9-94F8-D45462AAD3CD}"/>
    <dgm:cxn modelId="{4AD605BD-1D4B-4137-AE12-D6EE099901B9}" srcId="{ACC60910-92FB-480B-B664-AF9D61169C92}" destId="{F6E3F34B-AD9D-4CDA-BCBB-E8AEF43C5DC6}" srcOrd="1" destOrd="0" parTransId="{8E4768D7-8BDF-4879-839B-C18411D0D2CF}" sibTransId="{9B6D630E-5F2E-48C1-A445-D0FB17B9FD94}"/>
    <dgm:cxn modelId="{DC1D8E8A-D48F-4E86-80AB-6B935DB5A73B}" type="presOf" srcId="{81C87D41-FB9E-4343-9779-98FD87176D32}" destId="{EAD753F1-D266-40BE-B135-8EE33066511D}" srcOrd="0" destOrd="0" presId="urn:diagrams.loki3.com/VaryingWidthList"/>
    <dgm:cxn modelId="{0C05B9A6-C5DF-4D2B-8DC4-6A66F941A9B2}" srcId="{ACC60910-92FB-480B-B664-AF9D61169C92}" destId="{F31976E6-D5A1-4114-85AB-1180EC6D2E3A}" srcOrd="4" destOrd="0" parTransId="{15429DCD-14FD-4F92-BEAA-71099E03DA6A}" sibTransId="{C3F78728-300C-44ED-AA32-FCAD781BBA8A}"/>
    <dgm:cxn modelId="{DA512A1A-D66D-47BD-A19E-E8474866BE09}" type="presOf" srcId="{7785AAC8-2C1E-421D-B35E-1E883D9082E0}" destId="{F9E970B6-28A5-4307-B8CC-68CF27F5AFAA}" srcOrd="0" destOrd="0" presId="urn:diagrams.loki3.com/VaryingWidthList"/>
    <dgm:cxn modelId="{2C58414A-9B56-433D-A505-128B7163748F}" srcId="{ACC60910-92FB-480B-B664-AF9D61169C92}" destId="{7785AAC8-2C1E-421D-B35E-1E883D9082E0}" srcOrd="3" destOrd="0" parTransId="{D7D12A6E-2ADA-4223-AD83-69CC74750024}" sibTransId="{60B93E36-2DDA-449A-AD25-F9E2B1BF2909}"/>
    <dgm:cxn modelId="{E19B0716-5CA7-4530-8A74-A8802D34D796}" type="presOf" srcId="{F31976E6-D5A1-4114-85AB-1180EC6D2E3A}" destId="{62FD8373-7370-41B5-BF6C-D4C60F2CDEBD}" srcOrd="0" destOrd="0" presId="urn:diagrams.loki3.com/VaryingWidthList"/>
    <dgm:cxn modelId="{9483D633-2C35-462C-9D0D-4E8F2513D531}" type="presOf" srcId="{F6E3F34B-AD9D-4CDA-BCBB-E8AEF43C5DC6}" destId="{2769969D-DAB4-45E7-88B6-5DACE08B4C5D}" srcOrd="0" destOrd="0" presId="urn:diagrams.loki3.com/VaryingWidthList"/>
    <dgm:cxn modelId="{A12FA193-1665-4769-92A3-917E96F7BB06}" type="presParOf" srcId="{18F15B6C-B7BB-4D01-9367-E89680B12E27}" destId="{2A0C3550-11E9-43BA-968E-5F3CCA854FB9}" srcOrd="0" destOrd="0" presId="urn:diagrams.loki3.com/VaryingWidthList"/>
    <dgm:cxn modelId="{D773BBAD-9AFA-4D0F-9676-2CEFA863AF9C}" type="presParOf" srcId="{18F15B6C-B7BB-4D01-9367-E89680B12E27}" destId="{1C7442C5-2B37-4E33-97AC-90A4BCC2E841}" srcOrd="1" destOrd="0" presId="urn:diagrams.loki3.com/VaryingWidthList"/>
    <dgm:cxn modelId="{FD5AFF7C-57D4-40EE-BC0E-71E5305FC150}" type="presParOf" srcId="{18F15B6C-B7BB-4D01-9367-E89680B12E27}" destId="{2769969D-DAB4-45E7-88B6-5DACE08B4C5D}" srcOrd="2" destOrd="0" presId="urn:diagrams.loki3.com/VaryingWidthList"/>
    <dgm:cxn modelId="{518C1A0D-3361-4380-910B-79AEFD115670}" type="presParOf" srcId="{18F15B6C-B7BB-4D01-9367-E89680B12E27}" destId="{CFDBDC1F-3CA5-4712-9911-4119BF40F5B4}" srcOrd="3" destOrd="0" presId="urn:diagrams.loki3.com/VaryingWidthList"/>
    <dgm:cxn modelId="{664C3922-027C-45EC-BF20-66CF3FE10150}" type="presParOf" srcId="{18F15B6C-B7BB-4D01-9367-E89680B12E27}" destId="{EAD753F1-D266-40BE-B135-8EE33066511D}" srcOrd="4" destOrd="0" presId="urn:diagrams.loki3.com/VaryingWidthList"/>
    <dgm:cxn modelId="{DB211121-C81F-4514-B493-2C694FFB2C97}" type="presParOf" srcId="{18F15B6C-B7BB-4D01-9367-E89680B12E27}" destId="{8326B311-C88A-4068-8BD7-DEC35769E8BC}" srcOrd="5" destOrd="0" presId="urn:diagrams.loki3.com/VaryingWidthList"/>
    <dgm:cxn modelId="{67B4E587-2044-4EE7-93F8-E5B70DE6DE7C}" type="presParOf" srcId="{18F15B6C-B7BB-4D01-9367-E89680B12E27}" destId="{F9E970B6-28A5-4307-B8CC-68CF27F5AFAA}" srcOrd="6" destOrd="0" presId="urn:diagrams.loki3.com/VaryingWidthList"/>
    <dgm:cxn modelId="{337CBC0B-E117-493B-A1BA-B96B0209AA31}" type="presParOf" srcId="{18F15B6C-B7BB-4D01-9367-E89680B12E27}" destId="{E0041F3F-9BE0-423A-B4CC-E7E4CED03AF7}" srcOrd="7" destOrd="0" presId="urn:diagrams.loki3.com/VaryingWidthList"/>
    <dgm:cxn modelId="{4903C98A-AFD7-4C20-90E0-629EDFACC811}" type="presParOf" srcId="{18F15B6C-B7BB-4D01-9367-E89680B12E27}" destId="{62FD8373-7370-41B5-BF6C-D4C60F2CDEBD}" srcOrd="8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3550-11E9-43BA-968E-5F3CCA854FB9}">
      <dsp:nvSpPr>
        <dsp:cNvPr id="0" name=""/>
        <dsp:cNvSpPr/>
      </dsp:nvSpPr>
      <dsp:spPr>
        <a:xfrm>
          <a:off x="0" y="1439"/>
          <a:ext cx="6182033" cy="69230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baseline="0" dirty="0" smtClean="0"/>
            <a:t>更快的交付市场</a:t>
          </a:r>
          <a:endParaRPr lang="en-US" sz="3400" kern="1200" dirty="0"/>
        </a:p>
      </dsp:txBody>
      <dsp:txXfrm>
        <a:off x="0" y="1439"/>
        <a:ext cx="6182033" cy="692302"/>
      </dsp:txXfrm>
    </dsp:sp>
    <dsp:sp modelId="{2769969D-DAB4-45E7-88B6-5DACE08B4C5D}">
      <dsp:nvSpPr>
        <dsp:cNvPr id="0" name=""/>
        <dsp:cNvSpPr/>
      </dsp:nvSpPr>
      <dsp:spPr>
        <a:xfrm>
          <a:off x="0" y="728357"/>
          <a:ext cx="6182033" cy="692302"/>
        </a:xfrm>
        <a:prstGeom prst="rect">
          <a:avLst/>
        </a:prstGeom>
        <a:gradFill rotWithShape="0">
          <a:gsLst>
            <a:gs pos="0">
              <a:schemeClr val="accent5">
                <a:hueOff val="514263"/>
                <a:satOff val="-2992"/>
                <a:lumOff val="1163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14263"/>
                <a:satOff val="-2992"/>
                <a:lumOff val="1163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14263"/>
                <a:satOff val="-2992"/>
                <a:lumOff val="1163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baseline="0" dirty="0" smtClean="0"/>
            <a:t>变化的成本更低</a:t>
          </a:r>
          <a:endParaRPr lang="en-US" sz="3400" kern="1200" dirty="0"/>
        </a:p>
      </dsp:txBody>
      <dsp:txXfrm>
        <a:off x="0" y="728357"/>
        <a:ext cx="6182033" cy="692302"/>
      </dsp:txXfrm>
    </dsp:sp>
    <dsp:sp modelId="{EAD753F1-D266-40BE-B135-8EE33066511D}">
      <dsp:nvSpPr>
        <dsp:cNvPr id="0" name=""/>
        <dsp:cNvSpPr/>
      </dsp:nvSpPr>
      <dsp:spPr>
        <a:xfrm>
          <a:off x="0" y="1455275"/>
          <a:ext cx="6182033" cy="692302"/>
        </a:xfrm>
        <a:prstGeom prst="rect">
          <a:avLst/>
        </a:prstGeom>
        <a:gradFill rotWithShape="0">
          <a:gsLst>
            <a:gs pos="0">
              <a:schemeClr val="accent5">
                <a:hueOff val="1028526"/>
                <a:satOff val="-5983"/>
                <a:lumOff val="232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28526"/>
                <a:satOff val="-5983"/>
                <a:lumOff val="232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28526"/>
                <a:satOff val="-5983"/>
                <a:lumOff val="232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baseline="0" dirty="0" smtClean="0"/>
            <a:t>项目进程的可见性更强</a:t>
          </a:r>
          <a:endParaRPr lang="en-US" sz="3400" kern="1200" dirty="0"/>
        </a:p>
      </dsp:txBody>
      <dsp:txXfrm>
        <a:off x="0" y="1455275"/>
        <a:ext cx="6182033" cy="692302"/>
      </dsp:txXfrm>
    </dsp:sp>
    <dsp:sp modelId="{F9E970B6-28A5-4307-B8CC-68CF27F5AFAA}">
      <dsp:nvSpPr>
        <dsp:cNvPr id="0" name=""/>
        <dsp:cNvSpPr/>
      </dsp:nvSpPr>
      <dsp:spPr>
        <a:xfrm>
          <a:off x="781642" y="2182192"/>
          <a:ext cx="4618748" cy="692302"/>
        </a:xfrm>
        <a:prstGeom prst="rect">
          <a:avLst/>
        </a:prstGeom>
        <a:gradFill rotWithShape="0">
          <a:gsLst>
            <a:gs pos="0">
              <a:schemeClr val="accent5">
                <a:hueOff val="1542789"/>
                <a:satOff val="-8975"/>
                <a:lumOff val="349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42789"/>
                <a:satOff val="-8975"/>
                <a:lumOff val="349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42789"/>
                <a:satOff val="-8975"/>
                <a:lumOff val="349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400" kern="1200" baseline="0" dirty="0" smtClean="0"/>
            <a:t>减少风险</a:t>
          </a:r>
          <a:endParaRPr lang="en-US" altLang="zh-CN" sz="3400" kern="1200" dirty="0"/>
        </a:p>
      </dsp:txBody>
      <dsp:txXfrm>
        <a:off x="781642" y="2182192"/>
        <a:ext cx="4618748" cy="6923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C3550-11E9-43BA-968E-5F3CCA854FB9}">
      <dsp:nvSpPr>
        <dsp:cNvPr id="0" name=""/>
        <dsp:cNvSpPr/>
      </dsp:nvSpPr>
      <dsp:spPr>
        <a:xfrm>
          <a:off x="1802063" y="1601"/>
          <a:ext cx="2577906" cy="70001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开放</a:t>
          </a:r>
          <a:endParaRPr lang="en-US" sz="3500" kern="1200" dirty="0"/>
        </a:p>
      </dsp:txBody>
      <dsp:txXfrm>
        <a:off x="1802063" y="1601"/>
        <a:ext cx="2577906" cy="700011"/>
      </dsp:txXfrm>
    </dsp:sp>
    <dsp:sp modelId="{2769969D-DAB4-45E7-88B6-5DACE08B4C5D}">
      <dsp:nvSpPr>
        <dsp:cNvPr id="0" name=""/>
        <dsp:cNvSpPr/>
      </dsp:nvSpPr>
      <dsp:spPr>
        <a:xfrm>
          <a:off x="1802063" y="736612"/>
          <a:ext cx="2577906" cy="700011"/>
        </a:xfrm>
        <a:prstGeom prst="rect">
          <a:avLst/>
        </a:prstGeom>
        <a:gradFill rotWithShape="0">
          <a:gsLst>
            <a:gs pos="0">
              <a:schemeClr val="accent5">
                <a:hueOff val="385697"/>
                <a:satOff val="-2244"/>
                <a:lumOff val="87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85697"/>
                <a:satOff val="-2244"/>
                <a:lumOff val="87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85697"/>
                <a:satOff val="-2244"/>
                <a:lumOff val="87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专注</a:t>
          </a:r>
          <a:endParaRPr lang="en-US" sz="3500" kern="1200" dirty="0"/>
        </a:p>
      </dsp:txBody>
      <dsp:txXfrm>
        <a:off x="1802063" y="736612"/>
        <a:ext cx="2577906" cy="700011"/>
      </dsp:txXfrm>
    </dsp:sp>
    <dsp:sp modelId="{EAD753F1-D266-40BE-B135-8EE33066511D}">
      <dsp:nvSpPr>
        <dsp:cNvPr id="0" name=""/>
        <dsp:cNvSpPr/>
      </dsp:nvSpPr>
      <dsp:spPr>
        <a:xfrm>
          <a:off x="1802063" y="1471624"/>
          <a:ext cx="2577906" cy="700011"/>
        </a:xfrm>
        <a:prstGeom prst="rect">
          <a:avLst/>
        </a:prstGeom>
        <a:gradFill rotWithShape="0">
          <a:gsLst>
            <a:gs pos="0">
              <a:schemeClr val="accent5">
                <a:hueOff val="771395"/>
                <a:satOff val="-4487"/>
                <a:lumOff val="174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71395"/>
                <a:satOff val="-4487"/>
                <a:lumOff val="174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71395"/>
                <a:satOff val="-4487"/>
                <a:lumOff val="174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尊重</a:t>
          </a:r>
          <a:endParaRPr lang="en-US" sz="3500" kern="1200" dirty="0"/>
        </a:p>
      </dsp:txBody>
      <dsp:txXfrm>
        <a:off x="1802063" y="1471624"/>
        <a:ext cx="2577906" cy="700011"/>
      </dsp:txXfrm>
    </dsp:sp>
    <dsp:sp modelId="{F9E970B6-28A5-4307-B8CC-68CF27F5AFAA}">
      <dsp:nvSpPr>
        <dsp:cNvPr id="0" name=""/>
        <dsp:cNvSpPr/>
      </dsp:nvSpPr>
      <dsp:spPr>
        <a:xfrm>
          <a:off x="1802063" y="2206636"/>
          <a:ext cx="2577906" cy="700011"/>
        </a:xfrm>
        <a:prstGeom prst="rect">
          <a:avLst/>
        </a:prstGeom>
        <a:gradFill rotWithShape="0">
          <a:gsLst>
            <a:gs pos="0">
              <a:schemeClr val="accent5">
                <a:hueOff val="1157092"/>
                <a:satOff val="-6731"/>
                <a:lumOff val="26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57092"/>
                <a:satOff val="-6731"/>
                <a:lumOff val="26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57092"/>
                <a:satOff val="-6731"/>
                <a:lumOff val="26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承诺</a:t>
          </a:r>
          <a:endParaRPr lang="en-US" altLang="zh-CN" sz="3500" kern="1200" dirty="0"/>
        </a:p>
      </dsp:txBody>
      <dsp:txXfrm>
        <a:off x="1802063" y="2206636"/>
        <a:ext cx="2577906" cy="700011"/>
      </dsp:txXfrm>
    </dsp:sp>
    <dsp:sp modelId="{62FD8373-7370-41B5-BF6C-D4C60F2CDEBD}">
      <dsp:nvSpPr>
        <dsp:cNvPr id="0" name=""/>
        <dsp:cNvSpPr/>
      </dsp:nvSpPr>
      <dsp:spPr>
        <a:xfrm>
          <a:off x="1802063" y="2941648"/>
          <a:ext cx="2577906" cy="700011"/>
        </a:xfrm>
        <a:prstGeom prst="rect">
          <a:avLst/>
        </a:prstGeom>
        <a:gradFill rotWithShape="0">
          <a:gsLst>
            <a:gs pos="0">
              <a:schemeClr val="accent5">
                <a:hueOff val="1542789"/>
                <a:satOff val="-8975"/>
                <a:lumOff val="349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42789"/>
                <a:satOff val="-8975"/>
                <a:lumOff val="349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42789"/>
                <a:satOff val="-8975"/>
                <a:lumOff val="349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88900" rIns="88900" bIns="8890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勇气</a:t>
          </a:r>
          <a:endParaRPr lang="en-US" sz="3500" kern="1200" dirty="0"/>
        </a:p>
      </dsp:txBody>
      <dsp:txXfrm>
        <a:off x="1802063" y="2941648"/>
        <a:ext cx="2577906" cy="700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12/18/2015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12/18/2015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altLang="zh-CN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01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57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altLang="zh-CN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099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更快的交付市场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增加生产率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减少成本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方便的适应需求变化和优先级调整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项目进程的可见性更强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减少风险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最大化投资回报率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减少浪费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鼓励更高质量和更简单的代码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更早更频繁的交付业务价值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提升团队士气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56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5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altLang="zh-CN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34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altLang="zh-CN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8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://intranet.hp.com/gtbp/so/SalesComp/Pages/LegalDisclaimer.aspx" TargetMode="External"/><Relationship Id="rId2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50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4789760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0184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51"/>
            <a:ext cx="8488680" cy="430887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3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300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72"/>
            <a:ext cx="8488680" cy="3847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51"/>
            <a:ext cx="8488680" cy="430887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3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807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281862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6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4052422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210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9"/>
            <a:ext cx="8488680" cy="430887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1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26233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70"/>
            <a:ext cx="8488680" cy="3847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9"/>
            <a:ext cx="8488680" cy="430887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1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84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Blu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083406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prstClr val="white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166136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191120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4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4789760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8" name="Picture 7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1" y="4699397"/>
            <a:ext cx="357188" cy="267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106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2564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Line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69"/>
            <a:ext cx="8488680" cy="3770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1137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9818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69"/>
            <a:ext cx="8488680" cy="3770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8490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69"/>
            <a:ext cx="8488680" cy="37702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9846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1903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 Sub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69" y="660169"/>
            <a:ext cx="8488680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</p:spPr>
        <p:txBody>
          <a:bodyPr wrap="square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483200"/>
            <a:ext cx="5622964" cy="2884013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/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0" y="1483200"/>
            <a:ext cx="2542125" cy="2884013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>
                <a:latin typeface="Futura Hv"/>
                <a:cs typeface="Futura Hv"/>
              </a:defRPr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66030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Line, Subtitle and 1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69"/>
            <a:ext cx="8488680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1" y="270148"/>
            <a:ext cx="8488680" cy="392415"/>
          </a:xfrm>
        </p:spPr>
        <p:txBody>
          <a:bodyPr wrap="square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1200" y="1483200"/>
            <a:ext cx="4239213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536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31470" y="270148"/>
            <a:ext cx="8488680" cy="777136"/>
          </a:xfrm>
        </p:spPr>
        <p:txBody>
          <a:bodyPr>
            <a:spAutoFit/>
          </a:bodyPr>
          <a:lstStyle/>
          <a:p>
            <a:r>
              <a:rPr lang="en-US" noProof="0" dirty="0" smtClean="0"/>
              <a:t>Double line title</a:t>
            </a:r>
            <a:br>
              <a:rPr lang="en-US" noProof="0" dirty="0" smtClean="0"/>
            </a:br>
            <a:r>
              <a:rPr lang="en-US" noProof="0" dirty="0" smtClean="0"/>
              <a:t>for added content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71586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194297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4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8" y="4789760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318294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pic>
        <p:nvPicPr>
          <p:cNvPr id="8" name="Picture 7" descr="HPR_White_RGB_150_SMno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3920" y="4699397"/>
            <a:ext cx="356592" cy="2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Sub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31470" y="270148"/>
            <a:ext cx="8488680" cy="777136"/>
          </a:xfrm>
        </p:spPr>
        <p:txBody>
          <a:bodyPr>
            <a:spAutoFit/>
          </a:bodyPr>
          <a:lstStyle/>
          <a:p>
            <a:r>
              <a:rPr lang="en-US" noProof="0" dirty="0" smtClean="0"/>
              <a:t>Double line title</a:t>
            </a:r>
            <a:br>
              <a:rPr lang="en-US" noProof="0" dirty="0" smtClean="0"/>
            </a:br>
            <a:r>
              <a:rPr lang="en-US" noProof="0" dirty="0" smtClean="0"/>
              <a:t>for added content</a:t>
            </a:r>
            <a:endParaRPr lang="en-US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1200" y="1483200"/>
            <a:ext cx="8488950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31470" y="1034277"/>
            <a:ext cx="8488680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284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31470" y="270148"/>
            <a:ext cx="8488680" cy="777136"/>
          </a:xfrm>
        </p:spPr>
        <p:txBody>
          <a:bodyPr>
            <a:spAutoFit/>
          </a:bodyPr>
          <a:lstStyle/>
          <a:p>
            <a:r>
              <a:rPr lang="en-US" noProof="0" smtClean="0"/>
              <a:t>Double line title</a:t>
            </a:r>
            <a:br>
              <a:rPr lang="en-US" noProof="0" smtClean="0"/>
            </a:br>
            <a:r>
              <a:rPr lang="en-US" noProof="0" smtClean="0"/>
              <a:t>for added content</a:t>
            </a:r>
            <a:endParaRPr lang="en-US" noProof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31470" y="1034277"/>
            <a:ext cx="8488680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979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31470" y="270148"/>
            <a:ext cx="8488680" cy="777136"/>
          </a:xfrm>
        </p:spPr>
        <p:txBody>
          <a:bodyPr>
            <a:spAutoFit/>
          </a:bodyPr>
          <a:lstStyle/>
          <a:p>
            <a:r>
              <a:rPr lang="en-US" noProof="0" smtClean="0"/>
              <a:t>Double line title</a:t>
            </a:r>
            <a:br>
              <a:rPr lang="en-US" noProof="0" smtClean="0"/>
            </a:br>
            <a:r>
              <a:rPr lang="en-US" noProof="0" smtClean="0"/>
              <a:t>for added content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1409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 Title Subtitle and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69" y="1033200"/>
            <a:ext cx="8488680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31470" y="270148"/>
            <a:ext cx="8488680" cy="777136"/>
          </a:xfrm>
        </p:spPr>
        <p:txBody>
          <a:bodyPr wrap="square">
            <a:spAutoFit/>
          </a:bodyPr>
          <a:lstStyle/>
          <a:p>
            <a:r>
              <a:rPr lang="en-US" noProof="0" dirty="0" smtClean="0"/>
              <a:t>Double line title</a:t>
            </a:r>
            <a:br>
              <a:rPr lang="en-US" noProof="0" dirty="0" smtClean="0"/>
            </a:br>
            <a:r>
              <a:rPr lang="en-US" noProof="0" dirty="0" smtClean="0"/>
              <a:t>for added content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197186" y="1483200"/>
            <a:ext cx="5622964" cy="2884013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/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30200" y="1483200"/>
            <a:ext cx="2542125" cy="2884013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  <a:latin typeface="Futura Hv"/>
                <a:cs typeface="Futura Hv"/>
              </a:defRPr>
            </a:lvl1pPr>
            <a:lvl2pPr marL="0" indent="0">
              <a:buNone/>
              <a:defRPr>
                <a:latin typeface="Futura Hv"/>
                <a:cs typeface="Futura Hv"/>
              </a:defRPr>
            </a:lvl2pPr>
            <a:lvl3pPr marL="165600" indent="-165600">
              <a:buFont typeface="Lucida Grande"/>
              <a:buChar char="•"/>
              <a:defRPr sz="1800"/>
            </a:lvl3pPr>
            <a:lvl4pPr marL="298800" indent="-126000">
              <a:buSzPct val="100000"/>
              <a:buFont typeface="Lucida Grande"/>
              <a:buChar char="–"/>
              <a:defRPr/>
            </a:lvl4pPr>
            <a:lvl5pPr marL="410400" indent="-122400">
              <a:buSzPct val="80000"/>
              <a:buFont typeface="Courier New"/>
              <a:buChar char="o"/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9795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Lin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4013649" cy="777136"/>
          </a:xfrm>
        </p:spPr>
        <p:txBody>
          <a:bodyPr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1200" y="1483200"/>
            <a:ext cx="4031345" cy="2884013"/>
          </a:xfrm>
        </p:spPr>
        <p:txBody>
          <a:bodyPr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7088" y="339725"/>
            <a:ext cx="4189412" cy="4027488"/>
          </a:xfrm>
          <a:prstGeom prst="rect">
            <a:avLst/>
          </a:prstGeom>
          <a:effectLst/>
        </p:spPr>
        <p:txBody>
          <a:bodyPr>
            <a:no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8034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629150" y="347663"/>
            <a:ext cx="4171950" cy="4019550"/>
          </a:xfrm>
          <a:solidFill>
            <a:schemeClr val="tx2"/>
          </a:solidFill>
        </p:spPr>
        <p:txBody>
          <a:bodyPr wrap="square" anchor="ctr" anchorCtr="0">
            <a:noAutofit/>
          </a:bodyPr>
          <a:lstStyle>
            <a:lvl1pPr algn="ctr">
              <a:lnSpc>
                <a:spcPts val="3000"/>
              </a:lnSpc>
              <a:defRPr sz="2000">
                <a:solidFill>
                  <a:schemeClr val="bg1"/>
                </a:solidFill>
                <a:latin typeface="Futura Hv"/>
                <a:cs typeface="Futura Hv"/>
              </a:defRPr>
            </a:lvl1pPr>
          </a:lstStyle>
          <a:p>
            <a:r>
              <a:rPr lang="en-US" noProof="0" dirty="0" smtClean="0"/>
              <a:t>Image Area</a:t>
            </a:r>
            <a:endParaRPr lang="en-US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39658" y="347022"/>
            <a:ext cx="8461915" cy="4562975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24890" y="605443"/>
            <a:ext cx="8476683" cy="0"/>
          </a:xfrm>
          <a:prstGeom prst="lin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24890" y="974616"/>
            <a:ext cx="8476683" cy="0"/>
          </a:xfrm>
          <a:prstGeom prst="lin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324890" y="1742495"/>
            <a:ext cx="8476683" cy="0"/>
          </a:xfrm>
          <a:prstGeom prst="lin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24890" y="4367213"/>
            <a:ext cx="8476683" cy="0"/>
          </a:xfrm>
          <a:prstGeom prst="line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18929" y="347022"/>
            <a:ext cx="0" cy="4570360"/>
          </a:xfrm>
          <a:prstGeom prst="lin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629687" y="347022"/>
            <a:ext cx="0" cy="4570360"/>
          </a:xfrm>
          <a:prstGeom prst="lin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6" name="Group 15"/>
          <p:cNvGrpSpPr/>
          <p:nvPr userDrawn="1"/>
        </p:nvGrpSpPr>
        <p:grpSpPr>
          <a:xfrm>
            <a:off x="945136" y="347022"/>
            <a:ext cx="2975700" cy="4570360"/>
            <a:chOff x="945136" y="347022"/>
            <a:chExt cx="2975700" cy="457036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94513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55894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653988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76474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377607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488365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086459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197217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810078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92083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 userDrawn="1"/>
        </p:nvGrpSpPr>
        <p:grpSpPr>
          <a:xfrm>
            <a:off x="5227781" y="347022"/>
            <a:ext cx="2975700" cy="4570360"/>
            <a:chOff x="945136" y="347022"/>
            <a:chExt cx="2975700" cy="457036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94513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55894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653988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76474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377607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488365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086459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197217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810078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920836" y="347022"/>
              <a:ext cx="0" cy="4570360"/>
            </a:xfrm>
            <a:prstGeom prst="line">
              <a:avLst/>
            </a:prstGeom>
            <a:noFill/>
            <a:ln w="31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70" y="660169"/>
            <a:ext cx="8469438" cy="3770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ts val="300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69438" cy="392415"/>
          </a:xfrm>
        </p:spPr>
        <p:txBody>
          <a:bodyPr wrap="square"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1200" y="1483200"/>
            <a:ext cx="8469708" cy="3020400"/>
          </a:xfrm>
        </p:spPr>
        <p:txBody>
          <a:bodyPr wrap="square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4805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Line with Content no 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950" y="292608"/>
            <a:ext cx="8375650" cy="50399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aseline="0">
                <a:solidFill>
                  <a:srgbClr val="000000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SINGLE LINE TITLE</a:t>
            </a:r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69018" y="4702351"/>
            <a:ext cx="429792" cy="268002"/>
          </a:xfrm>
          <a:prstGeom prst="rect">
            <a:avLst/>
          </a:prstGeom>
        </p:spPr>
      </p:pic>
      <p:sp>
        <p:nvSpPr>
          <p:cNvPr id="6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256032" y="932688"/>
            <a:ext cx="7662672" cy="3666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1000"/>
              </a:spcBef>
              <a:defRPr/>
            </a:lvl1pPr>
            <a:lvl2pPr marL="338138" indent="-106363">
              <a:lnSpc>
                <a:spcPct val="110000"/>
              </a:lnSpc>
              <a:spcBef>
                <a:spcPts val="500"/>
              </a:spcBef>
              <a:buSzPct val="80000"/>
              <a:buFont typeface="Arial" pitchFamily="34" charset="0"/>
              <a:buChar char="•"/>
              <a:tabLst/>
              <a:defRPr sz="1600"/>
            </a:lvl2pPr>
            <a:lvl3pPr marL="573088" indent="-169863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–"/>
              <a:defRPr sz="1200"/>
            </a:lvl3pPr>
            <a:lvl4pPr marL="795338" indent="-112713">
              <a:lnSpc>
                <a:spcPct val="110000"/>
              </a:lnSpc>
              <a:spcBef>
                <a:spcPts val="400"/>
              </a:spcBef>
              <a:buSzPct val="80000"/>
              <a:buFont typeface="Arial" pitchFamily="34" charset="0"/>
              <a:buChar char="•"/>
              <a:defRPr sz="1200"/>
            </a:lvl4pPr>
            <a:lvl5pPr marL="1027113" indent="-166688" defTabSz="744538">
              <a:lnSpc>
                <a:spcPct val="110000"/>
              </a:lnSpc>
              <a:spcBef>
                <a:spcPts val="400"/>
              </a:spcBef>
              <a:buSzPct val="100000"/>
              <a:buFont typeface="Futura Bk" pitchFamily="34" charset="0"/>
              <a:buChar char="−"/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3336" y="4572000"/>
            <a:ext cx="4016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56072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Blu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/>
          <p:cNvPicPr>
            <a:picLocks noChangeArrowheads="1"/>
          </p:cNvPicPr>
          <p:nvPr userDrawn="1"/>
        </p:nvPicPr>
        <p:blipFill>
          <a:blip r:embed="rId3" cstate="print"/>
          <a:srcRect r="4964" b="2100"/>
          <a:stretch>
            <a:fillRect/>
          </a:stretch>
        </p:blipFill>
        <p:spPr bwMode="auto">
          <a:xfrm>
            <a:off x="7918704" y="-240125"/>
            <a:ext cx="1225296" cy="53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 bwMode="black">
          <a:xfrm>
            <a:off x="237744" y="292608"/>
            <a:ext cx="4189302" cy="8572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ts val="3100"/>
              </a:lnSpc>
              <a:defRPr sz="3100" baseline="0">
                <a:solidFill>
                  <a:schemeClr val="bg1"/>
                </a:solidFill>
                <a:latin typeface="Futura Bk" pitchFamily="34" charset="0"/>
              </a:defRPr>
            </a:lvl1pPr>
          </a:lstStyle>
          <a:p>
            <a:r>
              <a:rPr lang="en-US" dirty="0" smtClean="0"/>
              <a:t>TRANSITION </a:t>
            </a:r>
            <a:br>
              <a:rPr lang="en-US" dirty="0" smtClean="0"/>
            </a:br>
            <a:r>
              <a:rPr lang="en-US" dirty="0" smtClean="0"/>
              <a:t>PLACEHOLDER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46888" y="4141089"/>
            <a:ext cx="3398012" cy="4023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1pPr>
            <a:lvl2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2pPr>
            <a:lvl3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3pPr>
            <a:lvl4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4pPr>
            <a:lvl5pPr>
              <a:defRPr lang="en-US" sz="2000" kern="1200" dirty="0" smtClean="0">
                <a:solidFill>
                  <a:srgbClr val="FFFFFF"/>
                </a:solidFill>
                <a:latin typeface="Futura Bk" pitchFamily="34" charset="0"/>
                <a:ea typeface="+mn-ea"/>
                <a:cs typeface="+mn-cs"/>
              </a:defRPr>
            </a:lvl5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tura Bk" pitchFamily="34" charset="0"/>
                <a:ea typeface="+mn-ea"/>
                <a:cs typeface="+mn-cs"/>
              </a:rPr>
              <a:t>Subtitle Placeholder Here</a:t>
            </a:r>
          </a:p>
        </p:txBody>
      </p:sp>
    </p:spTree>
    <p:extLst>
      <p:ext uri="{BB962C8B-B14F-4D97-AF65-F5344CB8AC3E}">
        <p14:creationId xmlns:p14="http://schemas.microsoft.com/office/powerpoint/2010/main" val="183987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085850"/>
            <a:ext cx="4059238" cy="34742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9" y="1085850"/>
            <a:ext cx="4060825" cy="34742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38150" y="4912519"/>
            <a:ext cx="50165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B97AA-AAD1-414C-ACE7-6896F199B21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1"/>
          </p:nvPr>
        </p:nvSpPr>
        <p:spPr>
          <a:xfrm>
            <a:off x="979488" y="4912519"/>
            <a:ext cx="6335712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A83F5-4B6C-4EE0-A791-07547CE7D8E6}" type="datetime4">
              <a:rPr lang="zh-CN" altLang="en-US">
                <a:solidFill>
                  <a:prstClr val="black"/>
                </a:solidFill>
              </a:rPr>
              <a:pPr>
                <a:defRPr/>
              </a:pPr>
              <a:t>2015年12月18日星期五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2"/>
          </p:nvPr>
        </p:nvSpPr>
        <p:spPr>
          <a:xfrm>
            <a:off x="7315200" y="4912519"/>
            <a:ext cx="990600" cy="16430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'HP Restricted'</a:t>
            </a:r>
          </a:p>
        </p:txBody>
      </p:sp>
    </p:spTree>
    <p:extLst>
      <p:ext uri="{BB962C8B-B14F-4D97-AF65-F5344CB8AC3E}">
        <p14:creationId xmlns:p14="http://schemas.microsoft.com/office/powerpoint/2010/main" val="18276154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58802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181778"/>
            <a:ext cx="8534718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59161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2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4300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4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67258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5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78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7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339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8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62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6171008" cy="1452012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909212"/>
            <a:ext cx="6171008" cy="456320"/>
          </a:xfrm>
        </p:spPr>
        <p:txBody>
          <a:bodyPr>
            <a:noAutofit/>
          </a:bodyPr>
          <a:lstStyle>
            <a:lvl1pPr marL="0" indent="0">
              <a:spcBef>
                <a:spcPts val="450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17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456010" y="456605"/>
            <a:ext cx="8228528" cy="41148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760" y="742950"/>
            <a:ext cx="6171008" cy="452893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760" y="1200664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7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black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black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50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564725"/>
            <a:ext cx="8534719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181778"/>
            <a:ext cx="8534718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894918"/>
            <a:ext cx="8179816" cy="3688991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white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whit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50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1928810"/>
            <a:ext cx="6171008" cy="432197"/>
          </a:xfrm>
        </p:spPr>
        <p:txBody>
          <a:bodyPr>
            <a:no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6011" y="2361901"/>
            <a:ext cx="6171008" cy="4000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6010" y="347114"/>
            <a:ext cx="8239601" cy="1468026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white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whit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50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410" y="285750"/>
            <a:ext cx="7092553" cy="17145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6039" y="2114550"/>
            <a:ext cx="6773923" cy="10287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 baseline="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black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410" y="285750"/>
            <a:ext cx="7092553" cy="1714500"/>
          </a:xfrm>
        </p:spPr>
        <p:txBody>
          <a:bodyPr>
            <a:noAutofit/>
          </a:bodyPr>
          <a:lstStyle>
            <a:lvl1pPr marL="288036" indent="-288036">
              <a:lnSpc>
                <a:spcPct val="80000"/>
              </a:lnSpc>
              <a:defRPr sz="45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46039" y="2114550"/>
            <a:ext cx="6773923" cy="10287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5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6011" y="4686301"/>
            <a:ext cx="727103" cy="29289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white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white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Policy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legal disclaimer</a:t>
            </a:r>
            <a:r>
              <a:rPr lang="en-US" sz="600" dirty="0" smtClean="0">
                <a:solidFill>
                  <a:prstClr val="white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600" dirty="0">
              <a:solidFill>
                <a:prstClr val="white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284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72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7338" cy="3428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14300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615"/>
            <a:ext cx="8227338" cy="30883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64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0" y="564725"/>
            <a:ext cx="8534719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181778"/>
            <a:ext cx="8534718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894918"/>
            <a:ext cx="8179816" cy="3688991"/>
          </a:xfrm>
        </p:spPr>
        <p:txBody>
          <a:bodyPr wrap="square">
            <a:noAutofit/>
          </a:bodyPr>
          <a:lstStyle>
            <a:lvl1pPr marL="169863" indent="-169863">
              <a:buFont typeface="HP Simplified" pitchFamily="34" charset="0"/>
              <a:buChar char="•"/>
              <a:defRPr sz="1400" b="0">
                <a:solidFill>
                  <a:srgbClr val="000000"/>
                </a:solidFill>
              </a:defRPr>
            </a:lvl1pPr>
            <a:lvl2pPr marL="347663" indent="-177800">
              <a:buSzPct val="80000"/>
              <a:buFont typeface="HP Simplified"/>
              <a:buChar char="−"/>
              <a:defRPr sz="1400">
                <a:solidFill>
                  <a:srgbClr val="000000"/>
                </a:solidFill>
              </a:defRPr>
            </a:lvl2pPr>
            <a:lvl3pPr marL="515938" indent="-169863">
              <a:buFont typeface="HP Simplified" pitchFamily="34" charset="0"/>
              <a:buChar char="•"/>
              <a:defRPr sz="1400">
                <a:solidFill>
                  <a:srgbClr val="000000"/>
                </a:solidFill>
              </a:defRPr>
            </a:lvl3pPr>
            <a:lvl4pPr marL="688975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buFont typeface="HP Simplified" pitchFamily="34" charset="0"/>
              <a:buChar char="•"/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081" y="1143000"/>
            <a:ext cx="397764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898" y="1143000"/>
            <a:ext cx="397764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7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81" y="1428750"/>
            <a:ext cx="397764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06898" y="1142999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6898" y="1428750"/>
            <a:ext cx="397764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4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3000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81" y="1429914"/>
            <a:ext cx="3977640" cy="314208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06898" y="1143000"/>
            <a:ext cx="3977640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6898" y="1429914"/>
            <a:ext cx="3977640" cy="314208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7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143000"/>
            <a:ext cx="2571750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86245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1517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01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30861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081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286245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286125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6115170" y="1142999"/>
            <a:ext cx="2571631" cy="24003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12788" y="1428750"/>
            <a:ext cx="2571750" cy="314325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0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886450" cy="34290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457950" y="1143000"/>
            <a:ext cx="2226588" cy="3429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25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080" y="1143000"/>
            <a:ext cx="5029320" cy="3429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600700" y="1143000"/>
            <a:ext cx="3083838" cy="34290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825"/>
            </a:lvl6pPr>
            <a:lvl7pPr>
              <a:defRPr sz="825"/>
            </a:lvl7pPr>
            <a:lvl8pPr>
              <a:defRPr sz="825"/>
            </a:lvl8pPr>
            <a:lvl9pPr>
              <a:defRPr sz="82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74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080" y="1143000"/>
            <a:ext cx="5029320" cy="3429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5600701" y="1143000"/>
            <a:ext cx="3083838" cy="3429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3943350" cy="639273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114550"/>
            <a:ext cx="2743200" cy="14859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72000" y="389427"/>
            <a:ext cx="4114799" cy="4182573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3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31475" y="181780"/>
            <a:ext cx="8534713" cy="45762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8613" y="896246"/>
            <a:ext cx="4030662" cy="3678091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9" y="896244"/>
            <a:ext cx="3940175" cy="3681353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5" y="565433"/>
            <a:ext cx="8534713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6010" y="1143000"/>
            <a:ext cx="3984498" cy="25146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457080" y="3714750"/>
            <a:ext cx="3984498" cy="85725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700040" y="1143000"/>
            <a:ext cx="3984498" cy="25146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700040" y="3714750"/>
            <a:ext cx="3984498" cy="85725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456010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457080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3286125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3286125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6112788" y="1143000"/>
            <a:ext cx="2571750" cy="200025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6112788" y="3200400"/>
            <a:ext cx="2571750" cy="13716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675"/>
              </a:spcBef>
              <a:buNone/>
              <a:defRPr sz="13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6010" y="3761920"/>
            <a:ext cx="6856214" cy="81008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4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00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795" y="1657350"/>
            <a:ext cx="6172200" cy="1428750"/>
          </a:xfrm>
        </p:spPr>
        <p:txBody>
          <a:bodyPr anchor="b"/>
          <a:lstStyle>
            <a:lvl1pPr>
              <a:lnSpc>
                <a:spcPct val="80000"/>
              </a:lnSpc>
              <a:defRPr sz="495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010" y="3200400"/>
            <a:ext cx="6172200" cy="6858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454818" y="342748"/>
            <a:ext cx="2270363" cy="914552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sz="135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93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2400" y="389427"/>
            <a:ext cx="914399" cy="418257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9427"/>
            <a:ext cx="7258050" cy="418257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57200" y="457200"/>
            <a:ext cx="4343400" cy="647598"/>
            <a:chOff x="609600" y="609600"/>
            <a:chExt cx="5791200" cy="863464"/>
          </a:xfrm>
        </p:grpSpPr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72295" y="712160"/>
              <a:ext cx="2928505" cy="658345"/>
            </a:xfrm>
            <a:prstGeom prst="rect">
              <a:avLst/>
            </a:prstGeom>
            <a:noFill/>
          </p:spPr>
        </p:pic>
        <p:grpSp>
          <p:nvGrpSpPr>
            <p:cNvPr id="20" name="Group 19"/>
            <p:cNvGrpSpPr/>
            <p:nvPr userDrawn="1"/>
          </p:nvGrpSpPr>
          <p:grpSpPr>
            <a:xfrm>
              <a:off x="609600" y="609600"/>
              <a:ext cx="2143539" cy="863464"/>
              <a:chOff x="610272" y="6248401"/>
              <a:chExt cx="969471" cy="390524"/>
            </a:xfrm>
          </p:grpSpPr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610272" y="6248401"/>
                <a:ext cx="332015" cy="92199"/>
              </a:xfrm>
              <a:custGeom>
                <a:avLst/>
                <a:gdLst>
                  <a:gd name="T0" fmla="*/ 0 w 1087"/>
                  <a:gd name="T1" fmla="*/ 0 h 314"/>
                  <a:gd name="T2" fmla="*/ 0 w 1087"/>
                  <a:gd name="T3" fmla="*/ 314 h 314"/>
                  <a:gd name="T4" fmla="*/ 0 w 1087"/>
                  <a:gd name="T5" fmla="*/ 314 h 314"/>
                  <a:gd name="T6" fmla="*/ 1087 w 1087"/>
                  <a:gd name="T7" fmla="*/ 314 h 314"/>
                  <a:gd name="T8" fmla="*/ 1087 w 1087"/>
                  <a:gd name="T9" fmla="*/ 0 h 314"/>
                  <a:gd name="T10" fmla="*/ 0 w 1087"/>
                  <a:gd name="T11" fmla="*/ 0 h 314"/>
                  <a:gd name="T12" fmla="*/ 1018 w 1087"/>
                  <a:gd name="T13" fmla="*/ 245 h 314"/>
                  <a:gd name="T14" fmla="*/ 69 w 1087"/>
                  <a:gd name="T15" fmla="*/ 245 h 314"/>
                  <a:gd name="T16" fmla="*/ 69 w 1087"/>
                  <a:gd name="T17" fmla="*/ 69 h 314"/>
                  <a:gd name="T18" fmla="*/ 1018 w 1087"/>
                  <a:gd name="T19" fmla="*/ 69 h 314"/>
                  <a:gd name="T20" fmla="*/ 1018 w 1087"/>
                  <a:gd name="T21" fmla="*/ 245 h 314"/>
                  <a:gd name="T22" fmla="*/ 1018 w 1087"/>
                  <a:gd name="T23" fmla="*/ 24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7" h="314">
                    <a:moveTo>
                      <a:pt x="0" y="0"/>
                    </a:moveTo>
                    <a:lnTo>
                      <a:pt x="0" y="314"/>
                    </a:lnTo>
                    <a:lnTo>
                      <a:pt x="0" y="314"/>
                    </a:lnTo>
                    <a:lnTo>
                      <a:pt x="1087" y="314"/>
                    </a:lnTo>
                    <a:lnTo>
                      <a:pt x="1087" y="0"/>
                    </a:lnTo>
                    <a:lnTo>
                      <a:pt x="0" y="0"/>
                    </a:lnTo>
                    <a:close/>
                    <a:moveTo>
                      <a:pt x="1018" y="245"/>
                    </a:moveTo>
                    <a:lnTo>
                      <a:pt x="69" y="245"/>
                    </a:lnTo>
                    <a:lnTo>
                      <a:pt x="69" y="69"/>
                    </a:lnTo>
                    <a:lnTo>
                      <a:pt x="1018" y="69"/>
                    </a:lnTo>
                    <a:lnTo>
                      <a:pt x="1018" y="245"/>
                    </a:lnTo>
                    <a:lnTo>
                      <a:pt x="1018" y="245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/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6"/>
              <p:cNvSpPr>
                <a:spLocks noEditPoints="1"/>
              </p:cNvSpPr>
              <p:nvPr/>
            </p:nvSpPr>
            <p:spPr bwMode="auto">
              <a:xfrm>
                <a:off x="610272" y="6400500"/>
                <a:ext cx="969471" cy="238425"/>
              </a:xfrm>
              <a:custGeom>
                <a:avLst/>
                <a:gdLst>
                  <a:gd name="T0" fmla="*/ 80 w 1341"/>
                  <a:gd name="T1" fmla="*/ 52 h 342"/>
                  <a:gd name="T2" fmla="*/ 29 w 1341"/>
                  <a:gd name="T3" fmla="*/ 77 h 342"/>
                  <a:gd name="T4" fmla="*/ 212 w 1341"/>
                  <a:gd name="T5" fmla="*/ 93 h 342"/>
                  <a:gd name="T6" fmla="*/ 174 w 1341"/>
                  <a:gd name="T7" fmla="*/ 134 h 342"/>
                  <a:gd name="T8" fmla="*/ 272 w 1341"/>
                  <a:gd name="T9" fmla="*/ 132 h 342"/>
                  <a:gd name="T10" fmla="*/ 276 w 1341"/>
                  <a:gd name="T11" fmla="*/ 38 h 342"/>
                  <a:gd name="T12" fmla="*/ 327 w 1341"/>
                  <a:gd name="T13" fmla="*/ 132 h 342"/>
                  <a:gd name="T14" fmla="*/ 398 w 1341"/>
                  <a:gd name="T15" fmla="*/ 0 h 342"/>
                  <a:gd name="T16" fmla="*/ 402 w 1341"/>
                  <a:gd name="T17" fmla="*/ 134 h 342"/>
                  <a:gd name="T18" fmla="*/ 448 w 1341"/>
                  <a:gd name="T19" fmla="*/ 93 h 342"/>
                  <a:gd name="T20" fmla="*/ 448 w 1341"/>
                  <a:gd name="T21" fmla="*/ 74 h 342"/>
                  <a:gd name="T22" fmla="*/ 642 w 1341"/>
                  <a:gd name="T23" fmla="*/ 60 h 342"/>
                  <a:gd name="T24" fmla="*/ 642 w 1341"/>
                  <a:gd name="T25" fmla="*/ 131 h 342"/>
                  <a:gd name="T26" fmla="*/ 570 w 1341"/>
                  <a:gd name="T27" fmla="*/ 111 h 342"/>
                  <a:gd name="T28" fmla="*/ 530 w 1341"/>
                  <a:gd name="T29" fmla="*/ 60 h 342"/>
                  <a:gd name="T30" fmla="*/ 558 w 1341"/>
                  <a:gd name="T31" fmla="*/ 38 h 342"/>
                  <a:gd name="T32" fmla="*/ 738 w 1341"/>
                  <a:gd name="T33" fmla="*/ 89 h 342"/>
                  <a:gd name="T34" fmla="*/ 787 w 1341"/>
                  <a:gd name="T35" fmla="*/ 45 h 342"/>
                  <a:gd name="T36" fmla="*/ 736 w 1341"/>
                  <a:gd name="T37" fmla="*/ 65 h 342"/>
                  <a:gd name="T38" fmla="*/ 848 w 1341"/>
                  <a:gd name="T39" fmla="*/ 73 h 342"/>
                  <a:gd name="T40" fmla="*/ 876 w 1341"/>
                  <a:gd name="T41" fmla="*/ 73 h 342"/>
                  <a:gd name="T42" fmla="*/ 833 w 1341"/>
                  <a:gd name="T43" fmla="*/ 91 h 342"/>
                  <a:gd name="T44" fmla="*/ 965 w 1341"/>
                  <a:gd name="T45" fmla="*/ 43 h 342"/>
                  <a:gd name="T46" fmla="*/ 964 w 1341"/>
                  <a:gd name="T47" fmla="*/ 103 h 342"/>
                  <a:gd name="T48" fmla="*/ 1010 w 1341"/>
                  <a:gd name="T49" fmla="*/ 132 h 342"/>
                  <a:gd name="T50" fmla="*/ 1070 w 1341"/>
                  <a:gd name="T51" fmla="*/ 38 h 342"/>
                  <a:gd name="T52" fmla="*/ 1010 w 1341"/>
                  <a:gd name="T53" fmla="*/ 89 h 342"/>
                  <a:gd name="T54" fmla="*/ 1133 w 1341"/>
                  <a:gd name="T55" fmla="*/ 73 h 342"/>
                  <a:gd name="T56" fmla="*/ 1160 w 1341"/>
                  <a:gd name="T57" fmla="*/ 73 h 342"/>
                  <a:gd name="T58" fmla="*/ 1117 w 1341"/>
                  <a:gd name="T59" fmla="*/ 91 h 342"/>
                  <a:gd name="T60" fmla="*/ 1239 w 1341"/>
                  <a:gd name="T61" fmla="*/ 39 h 342"/>
                  <a:gd name="T62" fmla="*/ 1180 w 1341"/>
                  <a:gd name="T63" fmla="*/ 132 h 342"/>
                  <a:gd name="T64" fmla="*/ 1246 w 1341"/>
                  <a:gd name="T65" fmla="*/ 85 h 342"/>
                  <a:gd name="T66" fmla="*/ 1314 w 1341"/>
                  <a:gd name="T67" fmla="*/ 132 h 342"/>
                  <a:gd name="T68" fmla="*/ 1295 w 1341"/>
                  <a:gd name="T69" fmla="*/ 110 h 342"/>
                  <a:gd name="T70" fmla="*/ 18 w 1341"/>
                  <a:gd name="T71" fmla="*/ 231 h 342"/>
                  <a:gd name="T72" fmla="*/ 81 w 1341"/>
                  <a:gd name="T73" fmla="*/ 307 h 342"/>
                  <a:gd name="T74" fmla="*/ 164 w 1341"/>
                  <a:gd name="T75" fmla="*/ 307 h 342"/>
                  <a:gd name="T76" fmla="*/ 103 w 1341"/>
                  <a:gd name="T77" fmla="*/ 214 h 342"/>
                  <a:gd name="T78" fmla="*/ 252 w 1341"/>
                  <a:gd name="T79" fmla="*/ 229 h 342"/>
                  <a:gd name="T80" fmla="*/ 252 w 1341"/>
                  <a:gd name="T81" fmla="*/ 307 h 342"/>
                  <a:gd name="T82" fmla="*/ 211 w 1341"/>
                  <a:gd name="T83" fmla="*/ 214 h 342"/>
                  <a:gd name="T84" fmla="*/ 305 w 1341"/>
                  <a:gd name="T85" fmla="*/ 212 h 342"/>
                  <a:gd name="T86" fmla="*/ 338 w 1341"/>
                  <a:gd name="T87" fmla="*/ 285 h 342"/>
                  <a:gd name="T88" fmla="*/ 281 w 1341"/>
                  <a:gd name="T89" fmla="*/ 251 h 342"/>
                  <a:gd name="T90" fmla="*/ 403 w 1341"/>
                  <a:gd name="T91" fmla="*/ 229 h 342"/>
                  <a:gd name="T92" fmla="*/ 382 w 1341"/>
                  <a:gd name="T93" fmla="*/ 228 h 342"/>
                  <a:gd name="T94" fmla="*/ 430 w 1341"/>
                  <a:gd name="T95" fmla="*/ 342 h 342"/>
                  <a:gd name="T96" fmla="*/ 498 w 1341"/>
                  <a:gd name="T97" fmla="*/ 260 h 342"/>
                  <a:gd name="T98" fmla="*/ 577 w 1341"/>
                  <a:gd name="T99" fmla="*/ 212 h 342"/>
                  <a:gd name="T100" fmla="*/ 554 w 1341"/>
                  <a:gd name="T101" fmla="*/ 307 h 342"/>
                  <a:gd name="T102" fmla="*/ 623 w 1341"/>
                  <a:gd name="T103" fmla="*/ 187 h 342"/>
                  <a:gd name="T104" fmla="*/ 621 w 1341"/>
                  <a:gd name="T105" fmla="*/ 307 h 342"/>
                  <a:gd name="T106" fmla="*/ 644 w 1341"/>
                  <a:gd name="T107" fmla="*/ 300 h 342"/>
                  <a:gd name="T108" fmla="*/ 644 w 1341"/>
                  <a:gd name="T109" fmla="*/ 240 h 342"/>
                  <a:gd name="T110" fmla="*/ 661 w 1341"/>
                  <a:gd name="T111" fmla="*/ 238 h 342"/>
                  <a:gd name="T112" fmla="*/ 807 w 1341"/>
                  <a:gd name="T113" fmla="*/ 266 h 342"/>
                  <a:gd name="T114" fmla="*/ 772 w 1341"/>
                  <a:gd name="T115" fmla="*/ 30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41" h="342">
                    <a:moveTo>
                      <a:pt x="29" y="13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32"/>
                      <a:pt x="109" y="132"/>
                      <a:pt x="109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29" y="77"/>
                      <a:pt x="29" y="77"/>
                      <a:pt x="29" y="77"/>
                    </a:cubicBezTo>
                    <a:lnTo>
                      <a:pt x="29" y="132"/>
                    </a:lnTo>
                    <a:close/>
                    <a:moveTo>
                      <a:pt x="174" y="134"/>
                    </a:moveTo>
                    <a:cubicBezTo>
                      <a:pt x="145" y="134"/>
                      <a:pt x="125" y="116"/>
                      <a:pt x="125" y="85"/>
                    </a:cubicBezTo>
                    <a:cubicBezTo>
                      <a:pt x="125" y="56"/>
                      <a:pt x="144" y="36"/>
                      <a:pt x="170" y="36"/>
                    </a:cubicBezTo>
                    <a:cubicBezTo>
                      <a:pt x="198" y="36"/>
                      <a:pt x="212" y="55"/>
                      <a:pt x="212" y="8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55" y="108"/>
                      <a:pt x="167" y="112"/>
                      <a:pt x="178" y="112"/>
                    </a:cubicBezTo>
                    <a:cubicBezTo>
                      <a:pt x="188" y="112"/>
                      <a:pt x="195" y="110"/>
                      <a:pt x="204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8" y="131"/>
                      <a:pt x="187" y="134"/>
                      <a:pt x="174" y="134"/>
                    </a:cubicBezTo>
                    <a:close/>
                    <a:moveTo>
                      <a:pt x="152" y="74"/>
                    </a:move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64"/>
                      <a:pt x="182" y="58"/>
                      <a:pt x="170" y="58"/>
                    </a:cubicBezTo>
                    <a:cubicBezTo>
                      <a:pt x="162" y="58"/>
                      <a:pt x="155" y="61"/>
                      <a:pt x="152" y="74"/>
                    </a:cubicBezTo>
                    <a:close/>
                    <a:moveTo>
                      <a:pt x="287" y="77"/>
                    </a:move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47" y="132"/>
                      <a:pt x="247" y="132"/>
                      <a:pt x="247" y="132"/>
                    </a:cubicBezTo>
                    <a:cubicBezTo>
                      <a:pt x="218" y="39"/>
                      <a:pt x="218" y="39"/>
                      <a:pt x="218" y="39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46" y="38"/>
                      <a:pt x="246" y="38"/>
                      <a:pt x="246" y="38"/>
                    </a:cubicBezTo>
                    <a:cubicBezTo>
                      <a:pt x="261" y="93"/>
                      <a:pt x="261" y="93"/>
                      <a:pt x="261" y="93"/>
                    </a:cubicBezTo>
                    <a:cubicBezTo>
                      <a:pt x="276" y="38"/>
                      <a:pt x="276" y="38"/>
                      <a:pt x="276" y="38"/>
                    </a:cubicBezTo>
                    <a:cubicBezTo>
                      <a:pt x="298" y="38"/>
                      <a:pt x="298" y="38"/>
                      <a:pt x="298" y="38"/>
                    </a:cubicBezTo>
                    <a:cubicBezTo>
                      <a:pt x="313" y="93"/>
                      <a:pt x="313" y="93"/>
                      <a:pt x="313" y="93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55" y="38"/>
                      <a:pt x="355" y="38"/>
                      <a:pt x="355" y="38"/>
                    </a:cubicBezTo>
                    <a:cubicBezTo>
                      <a:pt x="355" y="39"/>
                      <a:pt x="355" y="39"/>
                      <a:pt x="355" y="39"/>
                    </a:cubicBezTo>
                    <a:cubicBezTo>
                      <a:pt x="327" y="132"/>
                      <a:pt x="327" y="132"/>
                      <a:pt x="327" y="132"/>
                    </a:cubicBezTo>
                    <a:cubicBezTo>
                      <a:pt x="302" y="132"/>
                      <a:pt x="302" y="132"/>
                      <a:pt x="302" y="132"/>
                    </a:cubicBezTo>
                    <a:lnTo>
                      <a:pt x="287" y="77"/>
                    </a:lnTo>
                    <a:close/>
                    <a:moveTo>
                      <a:pt x="402" y="134"/>
                    </a:moveTo>
                    <a:cubicBezTo>
                      <a:pt x="379" y="134"/>
                      <a:pt x="370" y="125"/>
                      <a:pt x="370" y="104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398" y="102"/>
                      <a:pt x="398" y="102"/>
                      <a:pt x="398" y="102"/>
                    </a:cubicBezTo>
                    <a:cubicBezTo>
                      <a:pt x="398" y="108"/>
                      <a:pt x="400" y="111"/>
                      <a:pt x="406" y="111"/>
                    </a:cubicBezTo>
                    <a:cubicBezTo>
                      <a:pt x="408" y="111"/>
                      <a:pt x="410" y="110"/>
                      <a:pt x="412" y="109"/>
                    </a:cubicBezTo>
                    <a:cubicBezTo>
                      <a:pt x="413" y="109"/>
                      <a:pt x="413" y="109"/>
                      <a:pt x="413" y="109"/>
                    </a:cubicBezTo>
                    <a:cubicBezTo>
                      <a:pt x="413" y="132"/>
                      <a:pt x="413" y="132"/>
                      <a:pt x="413" y="132"/>
                    </a:cubicBezTo>
                    <a:cubicBezTo>
                      <a:pt x="410" y="133"/>
                      <a:pt x="406" y="134"/>
                      <a:pt x="402" y="134"/>
                    </a:cubicBezTo>
                    <a:close/>
                    <a:moveTo>
                      <a:pt x="469" y="134"/>
                    </a:moveTo>
                    <a:cubicBezTo>
                      <a:pt x="440" y="134"/>
                      <a:pt x="420" y="116"/>
                      <a:pt x="420" y="85"/>
                    </a:cubicBezTo>
                    <a:cubicBezTo>
                      <a:pt x="420" y="56"/>
                      <a:pt x="440" y="36"/>
                      <a:pt x="465" y="36"/>
                    </a:cubicBezTo>
                    <a:cubicBezTo>
                      <a:pt x="494" y="36"/>
                      <a:pt x="507" y="55"/>
                      <a:pt x="507" y="83"/>
                    </a:cubicBezTo>
                    <a:cubicBezTo>
                      <a:pt x="507" y="93"/>
                      <a:pt x="507" y="93"/>
                      <a:pt x="507" y="93"/>
                    </a:cubicBezTo>
                    <a:cubicBezTo>
                      <a:pt x="448" y="93"/>
                      <a:pt x="448" y="93"/>
                      <a:pt x="448" y="93"/>
                    </a:cubicBezTo>
                    <a:cubicBezTo>
                      <a:pt x="451" y="108"/>
                      <a:pt x="462" y="112"/>
                      <a:pt x="474" y="112"/>
                    </a:cubicBezTo>
                    <a:cubicBezTo>
                      <a:pt x="484" y="112"/>
                      <a:pt x="491" y="110"/>
                      <a:pt x="500" y="104"/>
                    </a:cubicBezTo>
                    <a:cubicBezTo>
                      <a:pt x="501" y="104"/>
                      <a:pt x="501" y="104"/>
                      <a:pt x="501" y="104"/>
                    </a:cubicBezTo>
                    <a:cubicBezTo>
                      <a:pt x="501" y="126"/>
                      <a:pt x="501" y="126"/>
                      <a:pt x="501" y="126"/>
                    </a:cubicBezTo>
                    <a:cubicBezTo>
                      <a:pt x="493" y="131"/>
                      <a:pt x="482" y="134"/>
                      <a:pt x="469" y="134"/>
                    </a:cubicBezTo>
                    <a:close/>
                    <a:moveTo>
                      <a:pt x="448" y="74"/>
                    </a:moveTo>
                    <a:cubicBezTo>
                      <a:pt x="482" y="74"/>
                      <a:pt x="482" y="74"/>
                      <a:pt x="482" y="74"/>
                    </a:cubicBezTo>
                    <a:cubicBezTo>
                      <a:pt x="481" y="64"/>
                      <a:pt x="477" y="58"/>
                      <a:pt x="466" y="58"/>
                    </a:cubicBezTo>
                    <a:cubicBezTo>
                      <a:pt x="457" y="58"/>
                      <a:pt x="450" y="61"/>
                      <a:pt x="448" y="74"/>
                    </a:cubicBezTo>
                    <a:close/>
                    <a:moveTo>
                      <a:pt x="622" y="38"/>
                    </a:moveTo>
                    <a:cubicBezTo>
                      <a:pt x="642" y="38"/>
                      <a:pt x="642" y="38"/>
                      <a:pt x="642" y="38"/>
                    </a:cubicBezTo>
                    <a:cubicBezTo>
                      <a:pt x="642" y="60"/>
                      <a:pt x="642" y="60"/>
                      <a:pt x="642" y="60"/>
                    </a:cubicBezTo>
                    <a:cubicBezTo>
                      <a:pt x="622" y="60"/>
                      <a:pt x="622" y="60"/>
                      <a:pt x="622" y="60"/>
                    </a:cubicBezTo>
                    <a:cubicBezTo>
                      <a:pt x="622" y="99"/>
                      <a:pt x="622" y="99"/>
                      <a:pt x="622" y="99"/>
                    </a:cubicBezTo>
                    <a:cubicBezTo>
                      <a:pt x="622" y="107"/>
                      <a:pt x="625" y="111"/>
                      <a:pt x="633" y="111"/>
                    </a:cubicBezTo>
                    <a:cubicBezTo>
                      <a:pt x="636" y="111"/>
                      <a:pt x="639" y="110"/>
                      <a:pt x="642" y="109"/>
                    </a:cubicBezTo>
                    <a:cubicBezTo>
                      <a:pt x="642" y="109"/>
                      <a:pt x="642" y="109"/>
                      <a:pt x="642" y="109"/>
                    </a:cubicBezTo>
                    <a:cubicBezTo>
                      <a:pt x="642" y="131"/>
                      <a:pt x="642" y="131"/>
                      <a:pt x="642" y="131"/>
                    </a:cubicBezTo>
                    <a:cubicBezTo>
                      <a:pt x="639" y="132"/>
                      <a:pt x="633" y="134"/>
                      <a:pt x="625" y="134"/>
                    </a:cubicBezTo>
                    <a:cubicBezTo>
                      <a:pt x="603" y="134"/>
                      <a:pt x="594" y="124"/>
                      <a:pt x="594" y="100"/>
                    </a:cubicBezTo>
                    <a:cubicBezTo>
                      <a:pt x="594" y="60"/>
                      <a:pt x="594" y="60"/>
                      <a:pt x="594" y="60"/>
                    </a:cubicBezTo>
                    <a:cubicBezTo>
                      <a:pt x="558" y="60"/>
                      <a:pt x="558" y="60"/>
                      <a:pt x="558" y="60"/>
                    </a:cubicBezTo>
                    <a:cubicBezTo>
                      <a:pt x="558" y="99"/>
                      <a:pt x="558" y="99"/>
                      <a:pt x="558" y="99"/>
                    </a:cubicBezTo>
                    <a:cubicBezTo>
                      <a:pt x="558" y="107"/>
                      <a:pt x="561" y="111"/>
                      <a:pt x="570" y="111"/>
                    </a:cubicBezTo>
                    <a:cubicBezTo>
                      <a:pt x="572" y="111"/>
                      <a:pt x="575" y="110"/>
                      <a:pt x="578" y="109"/>
                    </a:cubicBezTo>
                    <a:cubicBezTo>
                      <a:pt x="579" y="109"/>
                      <a:pt x="579" y="109"/>
                      <a:pt x="579" y="109"/>
                    </a:cubicBezTo>
                    <a:cubicBezTo>
                      <a:pt x="579" y="131"/>
                      <a:pt x="579" y="131"/>
                      <a:pt x="579" y="131"/>
                    </a:cubicBezTo>
                    <a:cubicBezTo>
                      <a:pt x="575" y="132"/>
                      <a:pt x="570" y="134"/>
                      <a:pt x="562" y="134"/>
                    </a:cubicBezTo>
                    <a:cubicBezTo>
                      <a:pt x="539" y="134"/>
                      <a:pt x="530" y="124"/>
                      <a:pt x="530" y="100"/>
                    </a:cubicBezTo>
                    <a:cubicBezTo>
                      <a:pt x="530" y="60"/>
                      <a:pt x="530" y="60"/>
                      <a:pt x="530" y="60"/>
                    </a:cubicBezTo>
                    <a:cubicBezTo>
                      <a:pt x="516" y="60"/>
                      <a:pt x="516" y="60"/>
                      <a:pt x="516" y="60"/>
                    </a:cubicBezTo>
                    <a:cubicBezTo>
                      <a:pt x="516" y="38"/>
                      <a:pt x="516" y="38"/>
                      <a:pt x="516" y="38"/>
                    </a:cubicBezTo>
                    <a:cubicBezTo>
                      <a:pt x="530" y="38"/>
                      <a:pt x="530" y="38"/>
                      <a:pt x="530" y="38"/>
                    </a:cubicBezTo>
                    <a:cubicBezTo>
                      <a:pt x="530" y="12"/>
                      <a:pt x="530" y="12"/>
                      <a:pt x="530" y="12"/>
                    </a:cubicBezTo>
                    <a:cubicBezTo>
                      <a:pt x="558" y="12"/>
                      <a:pt x="558" y="12"/>
                      <a:pt x="558" y="12"/>
                    </a:cubicBezTo>
                    <a:cubicBezTo>
                      <a:pt x="558" y="38"/>
                      <a:pt x="558" y="38"/>
                      <a:pt x="558" y="38"/>
                    </a:cubicBezTo>
                    <a:cubicBezTo>
                      <a:pt x="594" y="38"/>
                      <a:pt x="594" y="38"/>
                      <a:pt x="594" y="38"/>
                    </a:cubicBezTo>
                    <a:cubicBezTo>
                      <a:pt x="594" y="12"/>
                      <a:pt x="594" y="12"/>
                      <a:pt x="594" y="12"/>
                    </a:cubicBezTo>
                    <a:cubicBezTo>
                      <a:pt x="622" y="12"/>
                      <a:pt x="622" y="12"/>
                      <a:pt x="622" y="12"/>
                    </a:cubicBezTo>
                    <a:cubicBezTo>
                      <a:pt x="622" y="38"/>
                      <a:pt x="622" y="38"/>
                      <a:pt x="622" y="38"/>
                    </a:cubicBezTo>
                    <a:close/>
                    <a:moveTo>
                      <a:pt x="787" y="45"/>
                    </a:moveTo>
                    <a:cubicBezTo>
                      <a:pt x="787" y="73"/>
                      <a:pt x="768" y="89"/>
                      <a:pt x="738" y="89"/>
                    </a:cubicBezTo>
                    <a:cubicBezTo>
                      <a:pt x="718" y="89"/>
                      <a:pt x="718" y="89"/>
                      <a:pt x="718" y="89"/>
                    </a:cubicBezTo>
                    <a:cubicBezTo>
                      <a:pt x="718" y="132"/>
                      <a:pt x="718" y="132"/>
                      <a:pt x="718" y="132"/>
                    </a:cubicBezTo>
                    <a:cubicBezTo>
                      <a:pt x="689" y="132"/>
                      <a:pt x="689" y="132"/>
                      <a:pt x="689" y="132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768" y="0"/>
                      <a:pt x="787" y="16"/>
                      <a:pt x="787" y="45"/>
                    </a:cubicBezTo>
                    <a:close/>
                    <a:moveTo>
                      <a:pt x="736" y="65"/>
                    </a:moveTo>
                    <a:cubicBezTo>
                      <a:pt x="751" y="65"/>
                      <a:pt x="758" y="57"/>
                      <a:pt x="758" y="45"/>
                    </a:cubicBezTo>
                    <a:cubicBezTo>
                      <a:pt x="758" y="33"/>
                      <a:pt x="751" y="24"/>
                      <a:pt x="736" y="24"/>
                    </a:cubicBezTo>
                    <a:cubicBezTo>
                      <a:pt x="718" y="24"/>
                      <a:pt x="718" y="24"/>
                      <a:pt x="718" y="24"/>
                    </a:cubicBezTo>
                    <a:cubicBezTo>
                      <a:pt x="718" y="65"/>
                      <a:pt x="718" y="65"/>
                      <a:pt x="718" y="65"/>
                    </a:cubicBezTo>
                    <a:lnTo>
                      <a:pt x="736" y="65"/>
                    </a:lnTo>
                    <a:close/>
                    <a:moveTo>
                      <a:pt x="849" y="123"/>
                    </a:moveTo>
                    <a:cubicBezTo>
                      <a:pt x="843" y="130"/>
                      <a:pt x="834" y="134"/>
                      <a:pt x="824" y="134"/>
                    </a:cubicBezTo>
                    <a:cubicBezTo>
                      <a:pt x="806" y="134"/>
                      <a:pt x="791" y="122"/>
                      <a:pt x="791" y="103"/>
                    </a:cubicBezTo>
                    <a:cubicBezTo>
                      <a:pt x="791" y="84"/>
                      <a:pt x="806" y="72"/>
                      <a:pt x="827" y="72"/>
                    </a:cubicBezTo>
                    <a:cubicBezTo>
                      <a:pt x="834" y="72"/>
                      <a:pt x="841" y="73"/>
                      <a:pt x="848" y="75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8" y="63"/>
                      <a:pt x="842" y="59"/>
                      <a:pt x="827" y="59"/>
                    </a:cubicBezTo>
                    <a:cubicBezTo>
                      <a:pt x="818" y="59"/>
                      <a:pt x="809" y="62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44"/>
                      <a:pt x="800" y="44"/>
                      <a:pt x="800" y="44"/>
                    </a:cubicBezTo>
                    <a:cubicBezTo>
                      <a:pt x="807" y="40"/>
                      <a:pt x="820" y="36"/>
                      <a:pt x="832" y="36"/>
                    </a:cubicBezTo>
                    <a:cubicBezTo>
                      <a:pt x="860" y="36"/>
                      <a:pt x="876" y="49"/>
                      <a:pt x="876" y="73"/>
                    </a:cubicBezTo>
                    <a:cubicBezTo>
                      <a:pt x="876" y="132"/>
                      <a:pt x="876" y="132"/>
                      <a:pt x="876" y="132"/>
                    </a:cubicBezTo>
                    <a:cubicBezTo>
                      <a:pt x="849" y="132"/>
                      <a:pt x="849" y="132"/>
                      <a:pt x="849" y="132"/>
                    </a:cubicBezTo>
                    <a:cubicBezTo>
                      <a:pt x="849" y="123"/>
                      <a:pt x="849" y="123"/>
                      <a:pt x="849" y="123"/>
                    </a:cubicBezTo>
                    <a:close/>
                    <a:moveTo>
                      <a:pt x="848" y="102"/>
                    </a:moveTo>
                    <a:cubicBezTo>
                      <a:pt x="848" y="94"/>
                      <a:pt x="848" y="94"/>
                      <a:pt x="848" y="94"/>
                    </a:cubicBezTo>
                    <a:cubicBezTo>
                      <a:pt x="844" y="92"/>
                      <a:pt x="838" y="91"/>
                      <a:pt x="833" y="91"/>
                    </a:cubicBezTo>
                    <a:cubicBezTo>
                      <a:pt x="823" y="91"/>
                      <a:pt x="818" y="95"/>
                      <a:pt x="818" y="102"/>
                    </a:cubicBezTo>
                    <a:cubicBezTo>
                      <a:pt x="818" y="110"/>
                      <a:pt x="823" y="113"/>
                      <a:pt x="832" y="113"/>
                    </a:cubicBezTo>
                    <a:cubicBezTo>
                      <a:pt x="839" y="113"/>
                      <a:pt x="845" y="109"/>
                      <a:pt x="848" y="102"/>
                    </a:cubicBezTo>
                    <a:close/>
                    <a:moveTo>
                      <a:pt x="890" y="85"/>
                    </a:moveTo>
                    <a:cubicBezTo>
                      <a:pt x="890" y="55"/>
                      <a:pt x="911" y="36"/>
                      <a:pt x="939" y="36"/>
                    </a:cubicBezTo>
                    <a:cubicBezTo>
                      <a:pt x="949" y="36"/>
                      <a:pt x="958" y="38"/>
                      <a:pt x="965" y="43"/>
                    </a:cubicBezTo>
                    <a:cubicBezTo>
                      <a:pt x="965" y="67"/>
                      <a:pt x="965" y="67"/>
                      <a:pt x="965" y="67"/>
                    </a:cubicBezTo>
                    <a:cubicBezTo>
                      <a:pt x="964" y="67"/>
                      <a:pt x="964" y="67"/>
                      <a:pt x="964" y="67"/>
                    </a:cubicBezTo>
                    <a:cubicBezTo>
                      <a:pt x="958" y="62"/>
                      <a:pt x="951" y="60"/>
                      <a:pt x="943" y="60"/>
                    </a:cubicBezTo>
                    <a:cubicBezTo>
                      <a:pt x="929" y="60"/>
                      <a:pt x="918" y="69"/>
                      <a:pt x="918" y="85"/>
                    </a:cubicBezTo>
                    <a:cubicBezTo>
                      <a:pt x="918" y="101"/>
                      <a:pt x="929" y="110"/>
                      <a:pt x="943" y="110"/>
                    </a:cubicBezTo>
                    <a:cubicBezTo>
                      <a:pt x="951" y="110"/>
                      <a:pt x="958" y="108"/>
                      <a:pt x="964" y="103"/>
                    </a:cubicBezTo>
                    <a:cubicBezTo>
                      <a:pt x="965" y="103"/>
                      <a:pt x="965" y="103"/>
                      <a:pt x="965" y="103"/>
                    </a:cubicBezTo>
                    <a:cubicBezTo>
                      <a:pt x="965" y="127"/>
                      <a:pt x="965" y="127"/>
                      <a:pt x="965" y="127"/>
                    </a:cubicBezTo>
                    <a:cubicBezTo>
                      <a:pt x="958" y="132"/>
                      <a:pt x="949" y="134"/>
                      <a:pt x="939" y="134"/>
                    </a:cubicBezTo>
                    <a:cubicBezTo>
                      <a:pt x="911" y="134"/>
                      <a:pt x="890" y="115"/>
                      <a:pt x="890" y="85"/>
                    </a:cubicBezTo>
                    <a:close/>
                    <a:moveTo>
                      <a:pt x="1010" y="89"/>
                    </a:moveTo>
                    <a:cubicBezTo>
                      <a:pt x="1010" y="132"/>
                      <a:pt x="1010" y="132"/>
                      <a:pt x="1010" y="132"/>
                    </a:cubicBezTo>
                    <a:cubicBezTo>
                      <a:pt x="983" y="132"/>
                      <a:pt x="983" y="132"/>
                      <a:pt x="983" y="132"/>
                    </a:cubicBezTo>
                    <a:cubicBezTo>
                      <a:pt x="983" y="0"/>
                      <a:pt x="983" y="0"/>
                      <a:pt x="983" y="0"/>
                    </a:cubicBezTo>
                    <a:cubicBezTo>
                      <a:pt x="1010" y="0"/>
                      <a:pt x="1010" y="0"/>
                      <a:pt x="1010" y="0"/>
                    </a:cubicBezTo>
                    <a:cubicBezTo>
                      <a:pt x="1010" y="75"/>
                      <a:pt x="1010" y="75"/>
                      <a:pt x="1010" y="75"/>
                    </a:cubicBezTo>
                    <a:cubicBezTo>
                      <a:pt x="1039" y="38"/>
                      <a:pt x="1039" y="38"/>
                      <a:pt x="1039" y="38"/>
                    </a:cubicBezTo>
                    <a:cubicBezTo>
                      <a:pt x="1070" y="38"/>
                      <a:pt x="1070" y="38"/>
                      <a:pt x="1070" y="38"/>
                    </a:cubicBezTo>
                    <a:cubicBezTo>
                      <a:pt x="1070" y="39"/>
                      <a:pt x="1070" y="39"/>
                      <a:pt x="1070" y="39"/>
                    </a:cubicBezTo>
                    <a:cubicBezTo>
                      <a:pt x="1036" y="82"/>
                      <a:pt x="1036" y="82"/>
                      <a:pt x="1036" y="82"/>
                    </a:cubicBezTo>
                    <a:cubicBezTo>
                      <a:pt x="1070" y="131"/>
                      <a:pt x="1070" y="131"/>
                      <a:pt x="1070" y="131"/>
                    </a:cubicBezTo>
                    <a:cubicBezTo>
                      <a:pt x="1070" y="132"/>
                      <a:pt x="1070" y="132"/>
                      <a:pt x="1070" y="132"/>
                    </a:cubicBezTo>
                    <a:cubicBezTo>
                      <a:pt x="1038" y="132"/>
                      <a:pt x="1038" y="132"/>
                      <a:pt x="1038" y="132"/>
                    </a:cubicBezTo>
                    <a:lnTo>
                      <a:pt x="1010" y="89"/>
                    </a:lnTo>
                    <a:close/>
                    <a:moveTo>
                      <a:pt x="1133" y="123"/>
                    </a:moveTo>
                    <a:cubicBezTo>
                      <a:pt x="1127" y="130"/>
                      <a:pt x="1118" y="134"/>
                      <a:pt x="1108" y="134"/>
                    </a:cubicBezTo>
                    <a:cubicBezTo>
                      <a:pt x="1090" y="134"/>
                      <a:pt x="1075" y="122"/>
                      <a:pt x="1075" y="103"/>
                    </a:cubicBezTo>
                    <a:cubicBezTo>
                      <a:pt x="1075" y="84"/>
                      <a:pt x="1090" y="72"/>
                      <a:pt x="1112" y="72"/>
                    </a:cubicBezTo>
                    <a:cubicBezTo>
                      <a:pt x="1118" y="72"/>
                      <a:pt x="1125" y="73"/>
                      <a:pt x="1133" y="75"/>
                    </a:cubicBezTo>
                    <a:cubicBezTo>
                      <a:pt x="1133" y="73"/>
                      <a:pt x="1133" y="73"/>
                      <a:pt x="1133" y="73"/>
                    </a:cubicBezTo>
                    <a:cubicBezTo>
                      <a:pt x="1133" y="63"/>
                      <a:pt x="1127" y="59"/>
                      <a:pt x="1112" y="59"/>
                    </a:cubicBezTo>
                    <a:cubicBezTo>
                      <a:pt x="1102" y="59"/>
                      <a:pt x="1093" y="62"/>
                      <a:pt x="1086" y="66"/>
                    </a:cubicBezTo>
                    <a:cubicBezTo>
                      <a:pt x="1084" y="66"/>
                      <a:pt x="1084" y="66"/>
                      <a:pt x="1084" y="66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92" y="40"/>
                      <a:pt x="1104" y="36"/>
                      <a:pt x="1117" y="36"/>
                    </a:cubicBezTo>
                    <a:cubicBezTo>
                      <a:pt x="1145" y="36"/>
                      <a:pt x="1160" y="49"/>
                      <a:pt x="1160" y="73"/>
                    </a:cubicBezTo>
                    <a:cubicBezTo>
                      <a:pt x="1160" y="132"/>
                      <a:pt x="1160" y="132"/>
                      <a:pt x="1160" y="132"/>
                    </a:cubicBezTo>
                    <a:cubicBezTo>
                      <a:pt x="1133" y="132"/>
                      <a:pt x="1133" y="132"/>
                      <a:pt x="1133" y="132"/>
                    </a:cubicBezTo>
                    <a:cubicBezTo>
                      <a:pt x="1133" y="123"/>
                      <a:pt x="1133" y="123"/>
                      <a:pt x="1133" y="123"/>
                    </a:cubicBezTo>
                    <a:close/>
                    <a:moveTo>
                      <a:pt x="1133" y="102"/>
                    </a:moveTo>
                    <a:cubicBezTo>
                      <a:pt x="1133" y="94"/>
                      <a:pt x="1133" y="94"/>
                      <a:pt x="1133" y="94"/>
                    </a:cubicBezTo>
                    <a:cubicBezTo>
                      <a:pt x="1128" y="92"/>
                      <a:pt x="1123" y="91"/>
                      <a:pt x="1117" y="91"/>
                    </a:cubicBezTo>
                    <a:cubicBezTo>
                      <a:pt x="1108" y="91"/>
                      <a:pt x="1103" y="95"/>
                      <a:pt x="1103" y="102"/>
                    </a:cubicBezTo>
                    <a:cubicBezTo>
                      <a:pt x="1103" y="110"/>
                      <a:pt x="1108" y="113"/>
                      <a:pt x="1116" y="113"/>
                    </a:cubicBezTo>
                    <a:cubicBezTo>
                      <a:pt x="1124" y="113"/>
                      <a:pt x="1130" y="109"/>
                      <a:pt x="1133" y="102"/>
                    </a:cubicBezTo>
                    <a:close/>
                    <a:moveTo>
                      <a:pt x="1207" y="53"/>
                    </a:moveTo>
                    <a:cubicBezTo>
                      <a:pt x="1212" y="43"/>
                      <a:pt x="1220" y="37"/>
                      <a:pt x="1230" y="37"/>
                    </a:cubicBezTo>
                    <a:cubicBezTo>
                      <a:pt x="1234" y="37"/>
                      <a:pt x="1238" y="38"/>
                      <a:pt x="1239" y="39"/>
                    </a:cubicBezTo>
                    <a:cubicBezTo>
                      <a:pt x="1239" y="65"/>
                      <a:pt x="1239" y="65"/>
                      <a:pt x="1239" y="65"/>
                    </a:cubicBezTo>
                    <a:cubicBezTo>
                      <a:pt x="1238" y="65"/>
                      <a:pt x="1238" y="65"/>
                      <a:pt x="1238" y="65"/>
                    </a:cubicBezTo>
                    <a:cubicBezTo>
                      <a:pt x="1235" y="64"/>
                      <a:pt x="1231" y="63"/>
                      <a:pt x="1226" y="63"/>
                    </a:cubicBezTo>
                    <a:cubicBezTo>
                      <a:pt x="1217" y="63"/>
                      <a:pt x="1210" y="68"/>
                      <a:pt x="1208" y="78"/>
                    </a:cubicBezTo>
                    <a:cubicBezTo>
                      <a:pt x="1208" y="132"/>
                      <a:pt x="1208" y="132"/>
                      <a:pt x="1208" y="132"/>
                    </a:cubicBezTo>
                    <a:cubicBezTo>
                      <a:pt x="1180" y="132"/>
                      <a:pt x="1180" y="132"/>
                      <a:pt x="1180" y="132"/>
                    </a:cubicBezTo>
                    <a:cubicBezTo>
                      <a:pt x="1180" y="38"/>
                      <a:pt x="1180" y="38"/>
                      <a:pt x="1180" y="38"/>
                    </a:cubicBezTo>
                    <a:cubicBezTo>
                      <a:pt x="1207" y="38"/>
                      <a:pt x="1207" y="38"/>
                      <a:pt x="1207" y="38"/>
                    </a:cubicBezTo>
                    <a:cubicBezTo>
                      <a:pt x="1207" y="53"/>
                      <a:pt x="1207" y="53"/>
                      <a:pt x="1207" y="53"/>
                    </a:cubicBezTo>
                    <a:close/>
                    <a:moveTo>
                      <a:pt x="1314" y="122"/>
                    </a:moveTo>
                    <a:cubicBezTo>
                      <a:pt x="1308" y="130"/>
                      <a:pt x="1298" y="134"/>
                      <a:pt x="1286" y="134"/>
                    </a:cubicBezTo>
                    <a:cubicBezTo>
                      <a:pt x="1262" y="134"/>
                      <a:pt x="1246" y="112"/>
                      <a:pt x="1246" y="85"/>
                    </a:cubicBezTo>
                    <a:cubicBezTo>
                      <a:pt x="1246" y="58"/>
                      <a:pt x="1262" y="36"/>
                      <a:pt x="1286" y="36"/>
                    </a:cubicBezTo>
                    <a:cubicBezTo>
                      <a:pt x="1298" y="36"/>
                      <a:pt x="1307" y="40"/>
                      <a:pt x="1313" y="47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41" y="0"/>
                      <a:pt x="1341" y="0"/>
                      <a:pt x="1341" y="0"/>
                    </a:cubicBezTo>
                    <a:cubicBezTo>
                      <a:pt x="1341" y="132"/>
                      <a:pt x="1341" y="132"/>
                      <a:pt x="1341" y="132"/>
                    </a:cubicBezTo>
                    <a:cubicBezTo>
                      <a:pt x="1314" y="132"/>
                      <a:pt x="1314" y="132"/>
                      <a:pt x="1314" y="132"/>
                    </a:cubicBezTo>
                    <a:cubicBezTo>
                      <a:pt x="1314" y="122"/>
                      <a:pt x="1314" y="122"/>
                      <a:pt x="1314" y="122"/>
                    </a:cubicBezTo>
                    <a:close/>
                    <a:moveTo>
                      <a:pt x="1313" y="100"/>
                    </a:moveTo>
                    <a:cubicBezTo>
                      <a:pt x="1313" y="70"/>
                      <a:pt x="1313" y="70"/>
                      <a:pt x="1313" y="70"/>
                    </a:cubicBezTo>
                    <a:cubicBezTo>
                      <a:pt x="1308" y="63"/>
                      <a:pt x="1302" y="60"/>
                      <a:pt x="1295" y="60"/>
                    </a:cubicBezTo>
                    <a:cubicBezTo>
                      <a:pt x="1283" y="60"/>
                      <a:pt x="1275" y="69"/>
                      <a:pt x="1275" y="85"/>
                    </a:cubicBezTo>
                    <a:cubicBezTo>
                      <a:pt x="1275" y="101"/>
                      <a:pt x="1283" y="110"/>
                      <a:pt x="1295" y="110"/>
                    </a:cubicBezTo>
                    <a:cubicBezTo>
                      <a:pt x="1302" y="110"/>
                      <a:pt x="1308" y="107"/>
                      <a:pt x="1313" y="100"/>
                    </a:cubicBezTo>
                    <a:close/>
                    <a:moveTo>
                      <a:pt x="0" y="175"/>
                    </a:moveTo>
                    <a:cubicBezTo>
                      <a:pt x="81" y="175"/>
                      <a:pt x="81" y="175"/>
                      <a:pt x="81" y="175"/>
                    </a:cubicBezTo>
                    <a:cubicBezTo>
                      <a:pt x="81" y="191"/>
                      <a:pt x="81" y="191"/>
                      <a:pt x="81" y="191"/>
                    </a:cubicBezTo>
                    <a:cubicBezTo>
                      <a:pt x="18" y="191"/>
                      <a:pt x="18" y="191"/>
                      <a:pt x="18" y="191"/>
                    </a:cubicBezTo>
                    <a:cubicBezTo>
                      <a:pt x="18" y="231"/>
                      <a:pt x="18" y="231"/>
                      <a:pt x="18" y="231"/>
                    </a:cubicBezTo>
                    <a:cubicBezTo>
                      <a:pt x="75" y="231"/>
                      <a:pt x="75" y="231"/>
                      <a:pt x="75" y="231"/>
                    </a:cubicBezTo>
                    <a:cubicBezTo>
                      <a:pt x="75" y="247"/>
                      <a:pt x="75" y="247"/>
                      <a:pt x="75" y="247"/>
                    </a:cubicBezTo>
                    <a:cubicBezTo>
                      <a:pt x="18" y="247"/>
                      <a:pt x="18" y="247"/>
                      <a:pt x="18" y="247"/>
                    </a:cubicBezTo>
                    <a:cubicBezTo>
                      <a:pt x="18" y="291"/>
                      <a:pt x="18" y="291"/>
                      <a:pt x="18" y="291"/>
                    </a:cubicBezTo>
                    <a:cubicBezTo>
                      <a:pt x="81" y="291"/>
                      <a:pt x="81" y="291"/>
                      <a:pt x="81" y="291"/>
                    </a:cubicBezTo>
                    <a:cubicBezTo>
                      <a:pt x="81" y="307"/>
                      <a:pt x="81" y="307"/>
                      <a:pt x="81" y="307"/>
                    </a:cubicBezTo>
                    <a:cubicBezTo>
                      <a:pt x="0" y="307"/>
                      <a:pt x="0" y="307"/>
                      <a:pt x="0" y="307"/>
                    </a:cubicBezTo>
                    <a:lnTo>
                      <a:pt x="0" y="175"/>
                    </a:lnTo>
                    <a:close/>
                    <a:moveTo>
                      <a:pt x="149" y="212"/>
                    </a:moveTo>
                    <a:cubicBezTo>
                      <a:pt x="169" y="212"/>
                      <a:pt x="181" y="226"/>
                      <a:pt x="181" y="248"/>
                    </a:cubicBezTo>
                    <a:cubicBezTo>
                      <a:pt x="181" y="307"/>
                      <a:pt x="181" y="307"/>
                      <a:pt x="181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4" y="237"/>
                      <a:pt x="157" y="228"/>
                      <a:pt x="144" y="228"/>
                    </a:cubicBezTo>
                    <a:cubicBezTo>
                      <a:pt x="133" y="228"/>
                      <a:pt x="124" y="235"/>
                      <a:pt x="121" y="245"/>
                    </a:cubicBezTo>
                    <a:cubicBezTo>
                      <a:pt x="121" y="307"/>
                      <a:pt x="121" y="307"/>
                      <a:pt x="121" y="307"/>
                    </a:cubicBezTo>
                    <a:cubicBezTo>
                      <a:pt x="103" y="307"/>
                      <a:pt x="103" y="307"/>
                      <a:pt x="103" y="307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21" y="214"/>
                      <a:pt x="121" y="214"/>
                      <a:pt x="121" y="214"/>
                    </a:cubicBezTo>
                    <a:cubicBezTo>
                      <a:pt x="121" y="227"/>
                      <a:pt x="121" y="227"/>
                      <a:pt x="121" y="227"/>
                    </a:cubicBezTo>
                    <a:cubicBezTo>
                      <a:pt x="126" y="219"/>
                      <a:pt x="136" y="212"/>
                      <a:pt x="149" y="212"/>
                    </a:cubicBezTo>
                    <a:close/>
                    <a:moveTo>
                      <a:pt x="228" y="214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52" y="229"/>
                      <a:pt x="252" y="229"/>
                      <a:pt x="252" y="229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79"/>
                      <a:pt x="228" y="279"/>
                      <a:pt x="228" y="279"/>
                    </a:cubicBezTo>
                    <a:cubicBezTo>
                      <a:pt x="228" y="289"/>
                      <a:pt x="234" y="293"/>
                      <a:pt x="243" y="293"/>
                    </a:cubicBezTo>
                    <a:cubicBezTo>
                      <a:pt x="246" y="293"/>
                      <a:pt x="249" y="293"/>
                      <a:pt x="251" y="292"/>
                    </a:cubicBezTo>
                    <a:cubicBezTo>
                      <a:pt x="252" y="292"/>
                      <a:pt x="252" y="292"/>
                      <a:pt x="252" y="292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49" y="308"/>
                      <a:pt x="246" y="309"/>
                      <a:pt x="241" y="309"/>
                    </a:cubicBezTo>
                    <a:cubicBezTo>
                      <a:pt x="219" y="309"/>
                      <a:pt x="211" y="299"/>
                      <a:pt x="211" y="281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5" y="214"/>
                      <a:pt x="195" y="214"/>
                      <a:pt x="195" y="214"/>
                    </a:cubicBezTo>
                    <a:cubicBezTo>
                      <a:pt x="211" y="214"/>
                      <a:pt x="211" y="214"/>
                      <a:pt x="211" y="214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28" y="189"/>
                      <a:pt x="228" y="189"/>
                      <a:pt x="228" y="189"/>
                    </a:cubicBezTo>
                    <a:lnTo>
                      <a:pt x="228" y="214"/>
                    </a:lnTo>
                    <a:close/>
                    <a:moveTo>
                      <a:pt x="309" y="309"/>
                    </a:moveTo>
                    <a:cubicBezTo>
                      <a:pt x="282" y="309"/>
                      <a:pt x="263" y="290"/>
                      <a:pt x="263" y="261"/>
                    </a:cubicBezTo>
                    <a:cubicBezTo>
                      <a:pt x="263" y="232"/>
                      <a:pt x="280" y="212"/>
                      <a:pt x="305" y="212"/>
                    </a:cubicBezTo>
                    <a:cubicBezTo>
                      <a:pt x="331" y="212"/>
                      <a:pt x="344" y="230"/>
                      <a:pt x="344" y="258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281" y="266"/>
                      <a:pt x="281" y="266"/>
                      <a:pt x="281" y="266"/>
                    </a:cubicBezTo>
                    <a:cubicBezTo>
                      <a:pt x="282" y="284"/>
                      <a:pt x="295" y="293"/>
                      <a:pt x="311" y="293"/>
                    </a:cubicBezTo>
                    <a:cubicBezTo>
                      <a:pt x="321" y="293"/>
                      <a:pt x="329" y="291"/>
                      <a:pt x="337" y="285"/>
                    </a:cubicBezTo>
                    <a:cubicBezTo>
                      <a:pt x="338" y="285"/>
                      <a:pt x="338" y="285"/>
                      <a:pt x="338" y="285"/>
                    </a:cubicBezTo>
                    <a:cubicBezTo>
                      <a:pt x="338" y="300"/>
                      <a:pt x="338" y="300"/>
                      <a:pt x="338" y="300"/>
                    </a:cubicBezTo>
                    <a:cubicBezTo>
                      <a:pt x="330" y="306"/>
                      <a:pt x="320" y="309"/>
                      <a:pt x="309" y="309"/>
                    </a:cubicBezTo>
                    <a:close/>
                    <a:moveTo>
                      <a:pt x="281" y="251"/>
                    </a:moveTo>
                    <a:cubicBezTo>
                      <a:pt x="327" y="251"/>
                      <a:pt x="327" y="251"/>
                      <a:pt x="327" y="251"/>
                    </a:cubicBezTo>
                    <a:cubicBezTo>
                      <a:pt x="327" y="237"/>
                      <a:pt x="320" y="227"/>
                      <a:pt x="306" y="227"/>
                    </a:cubicBezTo>
                    <a:cubicBezTo>
                      <a:pt x="292" y="227"/>
                      <a:pt x="284" y="237"/>
                      <a:pt x="281" y="251"/>
                    </a:cubicBezTo>
                    <a:close/>
                    <a:moveTo>
                      <a:pt x="382" y="228"/>
                    </a:moveTo>
                    <a:cubicBezTo>
                      <a:pt x="386" y="218"/>
                      <a:pt x="395" y="212"/>
                      <a:pt x="405" y="212"/>
                    </a:cubicBezTo>
                    <a:cubicBezTo>
                      <a:pt x="409" y="212"/>
                      <a:pt x="413" y="213"/>
                      <a:pt x="414" y="214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1" y="230"/>
                      <a:pt x="407" y="229"/>
                      <a:pt x="403" y="229"/>
                    </a:cubicBezTo>
                    <a:cubicBezTo>
                      <a:pt x="393" y="229"/>
                      <a:pt x="385" y="236"/>
                      <a:pt x="382" y="246"/>
                    </a:cubicBezTo>
                    <a:cubicBezTo>
                      <a:pt x="382" y="307"/>
                      <a:pt x="382" y="307"/>
                      <a:pt x="382" y="307"/>
                    </a:cubicBezTo>
                    <a:cubicBezTo>
                      <a:pt x="365" y="307"/>
                      <a:pt x="365" y="307"/>
                      <a:pt x="365" y="307"/>
                    </a:cubicBezTo>
                    <a:cubicBezTo>
                      <a:pt x="365" y="214"/>
                      <a:pt x="365" y="214"/>
                      <a:pt x="365" y="214"/>
                    </a:cubicBezTo>
                    <a:cubicBezTo>
                      <a:pt x="382" y="214"/>
                      <a:pt x="382" y="214"/>
                      <a:pt x="382" y="214"/>
                    </a:cubicBezTo>
                    <a:cubicBezTo>
                      <a:pt x="382" y="228"/>
                      <a:pt x="382" y="228"/>
                      <a:pt x="382" y="228"/>
                    </a:cubicBezTo>
                    <a:close/>
                    <a:moveTo>
                      <a:pt x="474" y="212"/>
                    </a:moveTo>
                    <a:cubicBezTo>
                      <a:pt x="502" y="212"/>
                      <a:pt x="516" y="235"/>
                      <a:pt x="516" y="260"/>
                    </a:cubicBezTo>
                    <a:cubicBezTo>
                      <a:pt x="516" y="286"/>
                      <a:pt x="502" y="309"/>
                      <a:pt x="474" y="309"/>
                    </a:cubicBezTo>
                    <a:cubicBezTo>
                      <a:pt x="463" y="309"/>
                      <a:pt x="453" y="303"/>
                      <a:pt x="448" y="296"/>
                    </a:cubicBezTo>
                    <a:cubicBezTo>
                      <a:pt x="448" y="342"/>
                      <a:pt x="448" y="342"/>
                      <a:pt x="448" y="342"/>
                    </a:cubicBezTo>
                    <a:cubicBezTo>
                      <a:pt x="430" y="342"/>
                      <a:pt x="430" y="342"/>
                      <a:pt x="430" y="342"/>
                    </a:cubicBezTo>
                    <a:cubicBezTo>
                      <a:pt x="430" y="214"/>
                      <a:pt x="430" y="214"/>
                      <a:pt x="430" y="214"/>
                    </a:cubicBezTo>
                    <a:cubicBezTo>
                      <a:pt x="448" y="214"/>
                      <a:pt x="448" y="214"/>
                      <a:pt x="448" y="214"/>
                    </a:cubicBezTo>
                    <a:cubicBezTo>
                      <a:pt x="448" y="224"/>
                      <a:pt x="448" y="224"/>
                      <a:pt x="448" y="224"/>
                    </a:cubicBezTo>
                    <a:cubicBezTo>
                      <a:pt x="453" y="218"/>
                      <a:pt x="463" y="212"/>
                      <a:pt x="474" y="212"/>
                    </a:cubicBezTo>
                    <a:close/>
                    <a:moveTo>
                      <a:pt x="471" y="293"/>
                    </a:moveTo>
                    <a:cubicBezTo>
                      <a:pt x="488" y="293"/>
                      <a:pt x="498" y="279"/>
                      <a:pt x="498" y="260"/>
                    </a:cubicBezTo>
                    <a:cubicBezTo>
                      <a:pt x="498" y="242"/>
                      <a:pt x="488" y="228"/>
                      <a:pt x="471" y="228"/>
                    </a:cubicBezTo>
                    <a:cubicBezTo>
                      <a:pt x="461" y="228"/>
                      <a:pt x="453" y="233"/>
                      <a:pt x="448" y="243"/>
                    </a:cubicBezTo>
                    <a:cubicBezTo>
                      <a:pt x="448" y="278"/>
                      <a:pt x="448" y="278"/>
                      <a:pt x="448" y="278"/>
                    </a:cubicBezTo>
                    <a:cubicBezTo>
                      <a:pt x="453" y="287"/>
                      <a:pt x="461" y="293"/>
                      <a:pt x="471" y="293"/>
                    </a:cubicBezTo>
                    <a:close/>
                    <a:moveTo>
                      <a:pt x="554" y="228"/>
                    </a:moveTo>
                    <a:cubicBezTo>
                      <a:pt x="558" y="218"/>
                      <a:pt x="567" y="212"/>
                      <a:pt x="577" y="212"/>
                    </a:cubicBezTo>
                    <a:cubicBezTo>
                      <a:pt x="581" y="212"/>
                      <a:pt x="585" y="213"/>
                      <a:pt x="587" y="214"/>
                    </a:cubicBezTo>
                    <a:cubicBezTo>
                      <a:pt x="587" y="231"/>
                      <a:pt x="587" y="231"/>
                      <a:pt x="587" y="231"/>
                    </a:cubicBezTo>
                    <a:cubicBezTo>
                      <a:pt x="586" y="231"/>
                      <a:pt x="586" y="231"/>
                      <a:pt x="586" y="231"/>
                    </a:cubicBezTo>
                    <a:cubicBezTo>
                      <a:pt x="583" y="230"/>
                      <a:pt x="579" y="229"/>
                      <a:pt x="575" y="229"/>
                    </a:cubicBezTo>
                    <a:cubicBezTo>
                      <a:pt x="565" y="229"/>
                      <a:pt x="557" y="236"/>
                      <a:pt x="554" y="246"/>
                    </a:cubicBezTo>
                    <a:cubicBezTo>
                      <a:pt x="554" y="307"/>
                      <a:pt x="554" y="307"/>
                      <a:pt x="554" y="307"/>
                    </a:cubicBezTo>
                    <a:cubicBezTo>
                      <a:pt x="537" y="307"/>
                      <a:pt x="537" y="307"/>
                      <a:pt x="537" y="307"/>
                    </a:cubicBezTo>
                    <a:cubicBezTo>
                      <a:pt x="537" y="214"/>
                      <a:pt x="537" y="214"/>
                      <a:pt x="537" y="214"/>
                    </a:cubicBezTo>
                    <a:cubicBezTo>
                      <a:pt x="554" y="214"/>
                      <a:pt x="554" y="214"/>
                      <a:pt x="554" y="214"/>
                    </a:cubicBezTo>
                    <a:cubicBezTo>
                      <a:pt x="554" y="228"/>
                      <a:pt x="554" y="228"/>
                      <a:pt x="554" y="228"/>
                    </a:cubicBezTo>
                    <a:close/>
                    <a:moveTo>
                      <a:pt x="612" y="176"/>
                    </a:moveTo>
                    <a:cubicBezTo>
                      <a:pt x="618" y="176"/>
                      <a:pt x="623" y="181"/>
                      <a:pt x="623" y="187"/>
                    </a:cubicBezTo>
                    <a:cubicBezTo>
                      <a:pt x="623" y="193"/>
                      <a:pt x="618" y="198"/>
                      <a:pt x="612" y="198"/>
                    </a:cubicBezTo>
                    <a:cubicBezTo>
                      <a:pt x="606" y="198"/>
                      <a:pt x="601" y="193"/>
                      <a:pt x="601" y="187"/>
                    </a:cubicBezTo>
                    <a:cubicBezTo>
                      <a:pt x="601" y="181"/>
                      <a:pt x="606" y="176"/>
                      <a:pt x="612" y="176"/>
                    </a:cubicBezTo>
                    <a:close/>
                    <a:moveTo>
                      <a:pt x="603" y="214"/>
                    </a:moveTo>
                    <a:cubicBezTo>
                      <a:pt x="621" y="214"/>
                      <a:pt x="621" y="214"/>
                      <a:pt x="621" y="214"/>
                    </a:cubicBezTo>
                    <a:cubicBezTo>
                      <a:pt x="621" y="307"/>
                      <a:pt x="621" y="307"/>
                      <a:pt x="621" y="307"/>
                    </a:cubicBezTo>
                    <a:cubicBezTo>
                      <a:pt x="603" y="307"/>
                      <a:pt x="603" y="307"/>
                      <a:pt x="603" y="307"/>
                    </a:cubicBezTo>
                    <a:lnTo>
                      <a:pt x="603" y="214"/>
                    </a:lnTo>
                    <a:close/>
                    <a:moveTo>
                      <a:pt x="683" y="252"/>
                    </a:moveTo>
                    <a:cubicBezTo>
                      <a:pt x="696" y="257"/>
                      <a:pt x="711" y="262"/>
                      <a:pt x="711" y="280"/>
                    </a:cubicBezTo>
                    <a:cubicBezTo>
                      <a:pt x="711" y="299"/>
                      <a:pt x="696" y="309"/>
                      <a:pt x="675" y="309"/>
                    </a:cubicBezTo>
                    <a:cubicBezTo>
                      <a:pt x="663" y="309"/>
                      <a:pt x="651" y="306"/>
                      <a:pt x="644" y="300"/>
                    </a:cubicBezTo>
                    <a:cubicBezTo>
                      <a:pt x="644" y="283"/>
                      <a:pt x="644" y="283"/>
                      <a:pt x="644" y="283"/>
                    </a:cubicBezTo>
                    <a:cubicBezTo>
                      <a:pt x="645" y="283"/>
                      <a:pt x="645" y="283"/>
                      <a:pt x="645" y="283"/>
                    </a:cubicBezTo>
                    <a:cubicBezTo>
                      <a:pt x="653" y="291"/>
                      <a:pt x="664" y="294"/>
                      <a:pt x="675" y="294"/>
                    </a:cubicBezTo>
                    <a:cubicBezTo>
                      <a:pt x="685" y="294"/>
                      <a:pt x="694" y="290"/>
                      <a:pt x="694" y="282"/>
                    </a:cubicBezTo>
                    <a:cubicBezTo>
                      <a:pt x="694" y="274"/>
                      <a:pt x="687" y="272"/>
                      <a:pt x="672" y="267"/>
                    </a:cubicBezTo>
                    <a:cubicBezTo>
                      <a:pt x="659" y="263"/>
                      <a:pt x="644" y="258"/>
                      <a:pt x="644" y="240"/>
                    </a:cubicBezTo>
                    <a:cubicBezTo>
                      <a:pt x="644" y="223"/>
                      <a:pt x="659" y="212"/>
                      <a:pt x="678" y="212"/>
                    </a:cubicBezTo>
                    <a:cubicBezTo>
                      <a:pt x="689" y="212"/>
                      <a:pt x="699" y="214"/>
                      <a:pt x="706" y="220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698" y="230"/>
                      <a:pt x="689" y="227"/>
                      <a:pt x="678" y="227"/>
                    </a:cubicBezTo>
                    <a:cubicBezTo>
                      <a:pt x="667" y="227"/>
                      <a:pt x="661" y="232"/>
                      <a:pt x="661" y="238"/>
                    </a:cubicBezTo>
                    <a:cubicBezTo>
                      <a:pt x="661" y="246"/>
                      <a:pt x="668" y="248"/>
                      <a:pt x="683" y="252"/>
                    </a:cubicBezTo>
                    <a:close/>
                    <a:moveTo>
                      <a:pt x="772" y="309"/>
                    </a:moveTo>
                    <a:cubicBezTo>
                      <a:pt x="745" y="309"/>
                      <a:pt x="726" y="290"/>
                      <a:pt x="726" y="261"/>
                    </a:cubicBezTo>
                    <a:cubicBezTo>
                      <a:pt x="726" y="232"/>
                      <a:pt x="744" y="212"/>
                      <a:pt x="769" y="212"/>
                    </a:cubicBezTo>
                    <a:cubicBezTo>
                      <a:pt x="794" y="212"/>
                      <a:pt x="807" y="230"/>
                      <a:pt x="807" y="258"/>
                    </a:cubicBezTo>
                    <a:cubicBezTo>
                      <a:pt x="807" y="266"/>
                      <a:pt x="807" y="266"/>
                      <a:pt x="807" y="266"/>
                    </a:cubicBezTo>
                    <a:cubicBezTo>
                      <a:pt x="744" y="266"/>
                      <a:pt x="744" y="266"/>
                      <a:pt x="744" y="266"/>
                    </a:cubicBezTo>
                    <a:cubicBezTo>
                      <a:pt x="746" y="284"/>
                      <a:pt x="758" y="293"/>
                      <a:pt x="774" y="293"/>
                    </a:cubicBezTo>
                    <a:cubicBezTo>
                      <a:pt x="785" y="293"/>
                      <a:pt x="792" y="291"/>
                      <a:pt x="800" y="285"/>
                    </a:cubicBezTo>
                    <a:cubicBezTo>
                      <a:pt x="801" y="285"/>
                      <a:pt x="801" y="285"/>
                      <a:pt x="801" y="285"/>
                    </a:cubicBezTo>
                    <a:cubicBezTo>
                      <a:pt x="801" y="300"/>
                      <a:pt x="801" y="300"/>
                      <a:pt x="801" y="300"/>
                    </a:cubicBezTo>
                    <a:cubicBezTo>
                      <a:pt x="793" y="306"/>
                      <a:pt x="783" y="309"/>
                      <a:pt x="772" y="309"/>
                    </a:cubicBezTo>
                    <a:close/>
                    <a:moveTo>
                      <a:pt x="744" y="251"/>
                    </a:moveTo>
                    <a:cubicBezTo>
                      <a:pt x="791" y="251"/>
                      <a:pt x="791" y="251"/>
                      <a:pt x="791" y="251"/>
                    </a:cubicBezTo>
                    <a:cubicBezTo>
                      <a:pt x="790" y="237"/>
                      <a:pt x="783" y="227"/>
                      <a:pt x="769" y="227"/>
                    </a:cubicBezTo>
                    <a:cubicBezTo>
                      <a:pt x="756" y="227"/>
                      <a:pt x="747" y="237"/>
                      <a:pt x="744" y="25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/>
                <a:endParaRPr sz="135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1" name="Straight Connector 20"/>
            <p:cNvCxnSpPr/>
            <p:nvPr userDrawn="1"/>
          </p:nvCxnSpPr>
          <p:spPr>
            <a:xfrm>
              <a:off x="3135332" y="620129"/>
              <a:ext cx="0" cy="842406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081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6010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6010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/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45234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1_Title Slide with N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8272" y="2000250"/>
            <a:ext cx="6856214" cy="17145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3"/>
          </p:nvPr>
        </p:nvSpPr>
        <p:spPr>
          <a:xfrm>
            <a:off x="457201" y="3704770"/>
            <a:ext cx="6856214" cy="52433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3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4"/>
          </p:nvPr>
        </p:nvSpPr>
        <p:spPr>
          <a:xfrm>
            <a:off x="457201" y="4343400"/>
            <a:ext cx="6856214" cy="3429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500"/>
            </a:lvl2pPr>
            <a:lvl3pPr marL="0" indent="0">
              <a:spcBef>
                <a:spcPts val="0"/>
              </a:spcBef>
              <a:buFontTx/>
              <a:buNone/>
              <a:defRPr sz="1500"/>
            </a:lvl3pPr>
            <a:lvl4pPr marL="0" indent="0">
              <a:spcBef>
                <a:spcPts val="0"/>
              </a:spcBef>
              <a:buFontTx/>
              <a:buNone/>
              <a:defRPr sz="1500"/>
            </a:lvl4pPr>
            <a:lvl5pPr marL="0" indent="0">
              <a:spcBef>
                <a:spcPts val="0"/>
              </a:spcBef>
              <a:buFontTx/>
              <a:buNone/>
              <a:defRPr sz="1500"/>
            </a:lvl5pPr>
            <a:lvl6pPr marL="0" indent="0">
              <a:spcBef>
                <a:spcPts val="0"/>
              </a:spcBef>
              <a:buFontTx/>
              <a:buNone/>
              <a:defRPr sz="1500"/>
            </a:lvl6pPr>
            <a:lvl7pPr marL="0" indent="0">
              <a:spcBef>
                <a:spcPts val="0"/>
              </a:spcBef>
              <a:buFontTx/>
              <a:buNone/>
              <a:defRPr sz="1500"/>
            </a:lvl7pPr>
            <a:lvl8pPr marL="0" indent="0">
              <a:spcBef>
                <a:spcPts val="0"/>
              </a:spcBef>
              <a:buFontTx/>
              <a:buNone/>
              <a:defRPr sz="1500"/>
            </a:lvl8pPr>
            <a:lvl9pPr marL="0" indent="0">
              <a:spcBef>
                <a:spcPts val="0"/>
              </a:spcBef>
              <a:buFontTx/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51642" y="342900"/>
            <a:ext cx="2735158" cy="265585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15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77686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30" y="893924"/>
            <a:ext cx="3940170" cy="2914889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0" y="181777"/>
            <a:ext cx="8534719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893922"/>
            <a:ext cx="4011612" cy="368475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4" y="564965"/>
            <a:ext cx="8534714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31475" y="181777"/>
            <a:ext cx="8534713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893923"/>
            <a:ext cx="2523744" cy="368475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893923"/>
            <a:ext cx="2523744" cy="368475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893923"/>
            <a:ext cx="2589212" cy="368475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31474" y="564965"/>
            <a:ext cx="8534714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5.wm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hyperlink" Target="http://intranet.hp.com/gtbp/so/SalesComp/Pages/LegalDisclaimer.aspx" TargetMode="Externa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hyperlink" Target="http://intranet.hp.com/gtbp/so/salescomp/PolicyandCompliance/Pages/index.aspx" TargetMode="Externa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181778"/>
            <a:ext cx="8537574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894916"/>
            <a:ext cx="8178800" cy="33951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6" y="4789760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2012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92" y="4788486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1" y="4699397"/>
            <a:ext cx="357188" cy="267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4" r:id="rId2"/>
    <p:sldLayoutId id="2147483833" r:id="rId3"/>
    <p:sldLayoutId id="2147483837" r:id="rId4"/>
    <p:sldLayoutId id="2147483809" r:id="rId5"/>
    <p:sldLayoutId id="2147483839" r:id="rId6"/>
    <p:sldLayoutId id="2147483823" r:id="rId7"/>
    <p:sldLayoutId id="2147483824" r:id="rId8"/>
    <p:sldLayoutId id="2147483825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90" y="4788486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5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6" y="4788486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861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30200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lang="en-US" sz="700" dirty="0" smtClean="0">
                <a:solidFill>
                  <a:srgbClr val="B9B8BB"/>
                </a:solidFill>
                <a:cs typeface="HP Simplified"/>
              </a:rPr>
              <a:t>© Copyright 2012 Hewlett-Packard Development Company, L.P.  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defTabSz="914400"/>
            <a:fld id="{6C5AF65D-6854-49AF-ABC5-48B5BA0EA842}" type="slidenum">
              <a:rPr lang="en-US" sz="700" smtClean="0">
                <a:solidFill>
                  <a:srgbClr val="B9B8BB"/>
                </a:solidFill>
                <a:cs typeface="HP Simplified"/>
              </a:rPr>
              <a:pPr defTabSz="914400"/>
              <a:t>‹#›</a:t>
            </a:fld>
            <a:endParaRPr lang="en-US" sz="700" dirty="0" smtClean="0">
              <a:solidFill>
                <a:srgbClr val="B9B8BB"/>
              </a:solidFill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6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chemeClr val="accent1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1470" y="270148"/>
            <a:ext cx="8488680" cy="39241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pic>
        <p:nvPicPr>
          <p:cNvPr id="11" name="Picture 10" descr="hp_black.wmf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842" y="4545572"/>
            <a:ext cx="360000" cy="3600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30200" y="1483200"/>
            <a:ext cx="8489950" cy="288401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306000" y="4795200"/>
            <a:ext cx="7869468" cy="1248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marL="0" indent="0" algn="l" defTabSz="457200" rtl="0" eaLnBrk="1" latinLnBrk="0" hangingPunct="1">
              <a:defRPr lang="en-US" sz="700" kern="1200" dirty="0">
                <a:solidFill>
                  <a:srgbClr val="C2C2C2"/>
                </a:solidFill>
                <a:latin typeface="Futura Bk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00"/>
              </a:lnSpc>
              <a:defRPr/>
            </a:pPr>
            <a:fld id="{33088DE5-1DDF-C242-AF39-BA25983D68D6}" type="slidenum">
              <a:rPr smtClean="0">
                <a:solidFill>
                  <a:srgbClr val="000000"/>
                </a:solidFill>
              </a:rPr>
              <a:pPr>
                <a:lnSpc>
                  <a:spcPts val="1000"/>
                </a:lnSpc>
                <a:defRPr/>
              </a:pPr>
              <a:t>‹#›</a:t>
            </a:fld>
            <a:r>
              <a:rPr smtClean="0">
                <a:solidFill>
                  <a:srgbClr val="000000"/>
                </a:solidFill>
              </a:rPr>
              <a:t>   © Copyright 2011 Hewlett-Packard Development Company, L.P.  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84441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spcAft>
          <a:spcPts val="0"/>
        </a:spcAft>
        <a:buNone/>
        <a:defRPr lang="en-GB" sz="2800" kern="1200" dirty="0" smtClean="0">
          <a:solidFill>
            <a:schemeClr val="tx1"/>
          </a:solidFill>
          <a:latin typeface="Futura Hv"/>
          <a:ea typeface="+mj-ea"/>
          <a:cs typeface="Futura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ts val="0"/>
        </a:spcBef>
        <a:spcAft>
          <a:spcPts val="140"/>
        </a:spcAft>
        <a:buSzPct val="100000"/>
        <a:buFont typeface="Arial"/>
        <a:buNone/>
        <a:defRPr sz="1800" kern="1200">
          <a:solidFill>
            <a:schemeClr val="tx1"/>
          </a:solidFill>
          <a:latin typeface="Futura Bk"/>
          <a:ea typeface="+mn-ea"/>
          <a:cs typeface="+mn-cs"/>
        </a:defRPr>
      </a:lvl1pPr>
      <a:lvl2pPr marL="165100" indent="-165100" algn="l" defTabSz="430213" rtl="0" eaLnBrk="1" latinLnBrk="0" hangingPunct="1">
        <a:lnSpc>
          <a:spcPct val="120000"/>
        </a:lnSpc>
        <a:spcBef>
          <a:spcPts val="0"/>
        </a:spcBef>
        <a:spcAft>
          <a:spcPts val="140"/>
        </a:spcAft>
        <a:buSzPct val="100000"/>
        <a:buFont typeface="Lucida Grande"/>
        <a:buChar char="•"/>
        <a:defRPr sz="1800" kern="1200">
          <a:solidFill>
            <a:schemeClr val="tx1"/>
          </a:solidFill>
          <a:latin typeface="Futura Bk"/>
          <a:ea typeface="+mn-ea"/>
          <a:cs typeface="+mn-cs"/>
        </a:defRPr>
      </a:lvl2pPr>
      <a:lvl3pPr marL="300038" indent="-125413" algn="l" defTabSz="457200" rtl="0" eaLnBrk="1" latinLnBrk="0" hangingPunct="1">
        <a:lnSpc>
          <a:spcPct val="120000"/>
        </a:lnSpc>
        <a:spcBef>
          <a:spcPts val="0"/>
        </a:spcBef>
        <a:spcAft>
          <a:spcPts val="140"/>
        </a:spcAft>
        <a:buFont typeface="Lucida Grande"/>
        <a:buChar char="–"/>
        <a:defRPr sz="1400" kern="1200">
          <a:solidFill>
            <a:schemeClr val="tx1"/>
          </a:solidFill>
          <a:latin typeface="Futura Bk"/>
          <a:ea typeface="+mn-ea"/>
          <a:cs typeface="+mn-cs"/>
        </a:defRPr>
      </a:lvl3pPr>
      <a:lvl4pPr marL="409575" indent="-123825" algn="l" defTabSz="457200" rtl="0" eaLnBrk="1" latinLnBrk="0" hangingPunct="1">
        <a:lnSpc>
          <a:spcPct val="120000"/>
        </a:lnSpc>
        <a:spcBef>
          <a:spcPts val="0"/>
        </a:spcBef>
        <a:spcAft>
          <a:spcPts val="140"/>
        </a:spcAft>
        <a:buSzPct val="80000"/>
        <a:buFont typeface="Courier New"/>
        <a:buChar char="o"/>
        <a:defRPr lang="en-US" sz="1400" kern="1200" dirty="0" smtClean="0">
          <a:solidFill>
            <a:schemeClr val="tx1"/>
          </a:solidFill>
          <a:latin typeface="Futura Bk"/>
          <a:ea typeface="+mn-ea"/>
          <a:cs typeface="+mn-cs"/>
        </a:defRPr>
      </a:lvl4pPr>
      <a:lvl5pPr marL="409575" indent="0" algn="l" defTabSz="457200" rtl="0" eaLnBrk="1" latinLnBrk="0" hangingPunct="1">
        <a:lnSpc>
          <a:spcPct val="120000"/>
        </a:lnSpc>
        <a:spcBef>
          <a:spcPts val="0"/>
        </a:spcBef>
        <a:spcAft>
          <a:spcPts val="140"/>
        </a:spcAft>
        <a:buFont typeface="Arial"/>
        <a:buNone/>
        <a:tabLst/>
        <a:defRPr sz="1400" kern="1200">
          <a:solidFill>
            <a:schemeClr val="tx1"/>
          </a:solidFill>
          <a:latin typeface="Futura Bk"/>
          <a:ea typeface="+mn-ea"/>
          <a:cs typeface="+mn-cs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081" y="389427"/>
            <a:ext cx="8227457" cy="639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1"/>
            <a:ext cx="8227338" cy="3428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456009" y="328280"/>
            <a:ext cx="8229600" cy="1371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</a:pPr>
            <a:endParaRPr sz="135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86751" y="4823152"/>
            <a:ext cx="400049" cy="17411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200">
                <a:solidFill>
                  <a:schemeClr val="accent5"/>
                </a:solidFill>
              </a:defRPr>
            </a:lvl1pPr>
          </a:lstStyle>
          <a:p>
            <a:pPr defTabSz="685800"/>
            <a:fld id="{B016F8AB-BCEA-4347-8BA6-BE776009BC89}" type="slidenum">
              <a:rPr lang="en-US" smtClean="0">
                <a:solidFill>
                  <a:srgbClr val="617D78"/>
                </a:solidFill>
              </a:rPr>
              <a:pPr defTabSz="685800"/>
              <a:t>‹#›</a:t>
            </a:fld>
            <a:endParaRPr lang="en-US"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57705" y="4686301"/>
            <a:ext cx="727103" cy="292893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685800"/>
              <a:endParaRPr sz="1350">
                <a:solidFill>
                  <a:prstClr val="black"/>
                </a:solidFill>
              </a:endParaRPr>
            </a:p>
          </p:txBody>
        </p:sp>
      </p:grpSp>
      <p:sp>
        <p:nvSpPr>
          <p:cNvPr id="12" name="Rectangle 11"/>
          <p:cNvSpPr/>
          <p:nvPr userDrawn="1"/>
        </p:nvSpPr>
        <p:spPr>
          <a:xfrm>
            <a:off x="1184807" y="4863925"/>
            <a:ext cx="738769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sz="600" dirty="0" smtClean="0">
                <a:solidFill>
                  <a:prstClr val="black"/>
                </a:solidFill>
                <a:cs typeface="HP Simplified"/>
              </a:rPr>
              <a:t>© Copyright 2015 HPE Development Company, L.P. 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information contained herein is subject to change without notice. HPE Sales Compensation Operations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1"/>
              </a:rPr>
              <a:t>Policy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600" dirty="0" smtClean="0">
                <a:solidFill>
                  <a:srgbClr val="00B388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2"/>
              </a:rPr>
              <a:t>legal disclaimer</a:t>
            </a:r>
            <a:r>
              <a:rPr lang="en-US" sz="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apply. HPE Confidential.</a:t>
            </a:r>
            <a:endParaRPr lang="en-US" sz="6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97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  <p:sldLayoutId id="2147483915" r:id="rId35"/>
    <p:sldLayoutId id="2147483916" r:id="rId36"/>
    <p:sldLayoutId id="2147483917" r:id="rId37"/>
    <p:sldLayoutId id="2147483918" r:id="rId38"/>
    <p:sldLayoutId id="2147483919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" indent="-137160" algn="l" defTabSz="6858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65151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78867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" indent="-10287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敏</a:t>
            </a:r>
            <a:r>
              <a:rPr lang="zh-CN" altLang="en-US" dirty="0" smtClean="0"/>
              <a:t>捷软件开发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 smtClean="0"/>
              <a:t>HPE Agile Consultant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r>
              <a:rPr lang="en-US" dirty="0" smtClean="0"/>
              <a:t>/22/2015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is about doing the </a:t>
            </a:r>
            <a:r>
              <a:rPr lang="en-US" b="1" dirty="0"/>
              <a:t>important things first </a:t>
            </a:r>
            <a:r>
              <a:rPr lang="en-US" dirty="0"/>
              <a:t>and taking </a:t>
            </a:r>
            <a:r>
              <a:rPr lang="en-US" b="1" dirty="0"/>
              <a:t>small steps</a:t>
            </a:r>
          </a:p>
          <a:p>
            <a:r>
              <a:rPr lang="en-US" dirty="0"/>
              <a:t>It’s about </a:t>
            </a:r>
            <a:r>
              <a:rPr lang="en-US" b="1" dirty="0"/>
              <a:t>people, values, principles, and practices </a:t>
            </a:r>
            <a:r>
              <a:rPr lang="en-US" dirty="0"/>
              <a:t>that foster team communication and learning and improving  as you go along  to regularly </a:t>
            </a:r>
            <a:r>
              <a:rPr lang="en-US" b="1" dirty="0"/>
              <a:t>deliver </a:t>
            </a:r>
            <a:r>
              <a:rPr lang="en-US" dirty="0"/>
              <a:t>customer value  through </a:t>
            </a:r>
            <a:r>
              <a:rPr lang="en-US" b="1" dirty="0"/>
              <a:t>working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10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价值观和原则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Values and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敏捷宣言价值观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</a:p>
          <a:p>
            <a:pPr marL="171450" lvl="1" indent="0" algn="ctr">
              <a:buNone/>
            </a:pPr>
            <a:r>
              <a:rPr lang="zh-CN" altLang="en-US" sz="2000" b="1" dirty="0" smtClean="0"/>
              <a:t>个体和交互 </a:t>
            </a:r>
            <a:r>
              <a:rPr lang="zh-CN" altLang="en-US" sz="1400" dirty="0" smtClean="0"/>
              <a:t>胜于 流程和工具</a:t>
            </a:r>
            <a:endParaRPr lang="en-US" altLang="zh-CN" sz="1400" dirty="0" smtClean="0"/>
          </a:p>
          <a:p>
            <a:pPr lvl="1" algn="ctr"/>
            <a:endParaRPr lang="en-US" sz="1400" dirty="0" smtClean="0"/>
          </a:p>
          <a:p>
            <a:pPr marL="0" indent="0" algn="ctr">
              <a:buNone/>
            </a:pPr>
            <a:r>
              <a:rPr lang="en-US" b="1" dirty="0" smtClean="0"/>
              <a:t>Working </a:t>
            </a:r>
            <a:r>
              <a:rPr lang="en-US" b="1" dirty="0"/>
              <a:t>software </a:t>
            </a:r>
            <a:r>
              <a:rPr lang="en-US" dirty="0"/>
              <a:t>over comprehensive documentation</a:t>
            </a:r>
          </a:p>
          <a:p>
            <a:pPr marL="171450" lvl="1" indent="0" algn="ctr">
              <a:buNone/>
            </a:pPr>
            <a:r>
              <a:rPr lang="zh-CN" altLang="en-US" sz="2000" b="1" dirty="0">
                <a:solidFill>
                  <a:prstClr val="black"/>
                </a:solidFill>
              </a:rPr>
              <a:t>可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用工作软件 </a:t>
            </a:r>
            <a:r>
              <a:rPr lang="zh-CN" altLang="en-US" sz="1400" dirty="0">
                <a:solidFill>
                  <a:prstClr val="black"/>
                </a:solidFill>
              </a:rPr>
              <a:t>胜于 </a:t>
            </a:r>
            <a:r>
              <a:rPr lang="zh-CN" altLang="en-US" sz="1400" dirty="0" smtClean="0">
                <a:solidFill>
                  <a:prstClr val="black"/>
                </a:solidFill>
              </a:rPr>
              <a:t>冗长的文档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 algn="ctr"/>
            <a:endParaRPr lang="en-US" sz="1400" dirty="0">
              <a:solidFill>
                <a:prstClr val="black"/>
              </a:solidFill>
            </a:endParaRPr>
          </a:p>
          <a:p>
            <a:pPr marL="0" indent="0" algn="ctr">
              <a:buNone/>
            </a:pPr>
            <a:r>
              <a:rPr lang="en-US" b="1" dirty="0" smtClean="0"/>
              <a:t>Customer </a:t>
            </a:r>
            <a:r>
              <a:rPr lang="en-US" b="1" dirty="0"/>
              <a:t>collaboration </a:t>
            </a:r>
            <a:r>
              <a:rPr lang="en-US" dirty="0"/>
              <a:t>over contract negotiation</a:t>
            </a:r>
          </a:p>
          <a:p>
            <a:pPr marL="171450" lvl="1" indent="0" algn="ctr">
              <a:buNone/>
            </a:pPr>
            <a:r>
              <a:rPr lang="zh-CN" altLang="en-US" sz="2000" b="1" dirty="0">
                <a:solidFill>
                  <a:prstClr val="black"/>
                </a:solidFill>
              </a:rPr>
              <a:t>与客户协作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 </a:t>
            </a:r>
            <a:r>
              <a:rPr lang="zh-CN" altLang="en-US" sz="1400" dirty="0">
                <a:solidFill>
                  <a:prstClr val="black"/>
                </a:solidFill>
              </a:rPr>
              <a:t>胜于 </a:t>
            </a:r>
            <a:r>
              <a:rPr lang="zh-CN" altLang="en-US" sz="1400" dirty="0" smtClean="0">
                <a:solidFill>
                  <a:prstClr val="black"/>
                </a:solidFill>
              </a:rPr>
              <a:t>合同的谈判</a:t>
            </a:r>
            <a:endParaRPr lang="en-US" altLang="zh-CN" sz="1400" dirty="0" smtClean="0">
              <a:solidFill>
                <a:prstClr val="black"/>
              </a:solidFill>
            </a:endParaRPr>
          </a:p>
          <a:p>
            <a:pPr lvl="1" algn="ctr"/>
            <a:endParaRPr lang="zh-CN" altLang="en-US" dirty="0" smtClean="0"/>
          </a:p>
          <a:p>
            <a:pPr marL="0" indent="0" algn="ctr">
              <a:buNone/>
            </a:pPr>
            <a:r>
              <a:rPr lang="en-US" b="1" dirty="0" smtClean="0"/>
              <a:t>Responding to change </a:t>
            </a:r>
            <a:r>
              <a:rPr lang="en-US" dirty="0" smtClean="0"/>
              <a:t>over following a plan</a:t>
            </a:r>
          </a:p>
          <a:p>
            <a:pPr marL="171450" lvl="1" indent="0" algn="ctr">
              <a:buNone/>
            </a:pPr>
            <a:r>
              <a:rPr lang="zh-CN" altLang="en-US" sz="2000" b="1" dirty="0" smtClean="0">
                <a:solidFill>
                  <a:prstClr val="black"/>
                </a:solidFill>
              </a:rPr>
              <a:t>对变化的响应 </a:t>
            </a:r>
            <a:r>
              <a:rPr lang="zh-CN" altLang="en-US" sz="1400" dirty="0">
                <a:solidFill>
                  <a:prstClr val="black"/>
                </a:solidFill>
              </a:rPr>
              <a:t>胜于 </a:t>
            </a:r>
            <a:r>
              <a:rPr lang="zh-CN" altLang="en-US" sz="1400" dirty="0" smtClean="0">
                <a:solidFill>
                  <a:prstClr val="black"/>
                </a:solidFill>
              </a:rPr>
              <a:t>遵循原计划</a:t>
            </a:r>
            <a:endParaRPr lang="en-US" sz="1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1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敏捷原则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通</a:t>
            </a:r>
            <a:r>
              <a:rPr lang="zh-CN" altLang="en-US" dirty="0"/>
              <a:t>过早期和连续型的高价值工作交付满足“客户”。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大</a:t>
            </a:r>
            <a:r>
              <a:rPr lang="zh-CN" altLang="en-US" dirty="0"/>
              <a:t>工作分成可以迅速完成的较小组成部门。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识</a:t>
            </a:r>
            <a:r>
              <a:rPr lang="zh-CN" altLang="en-US" dirty="0"/>
              <a:t>别最好的工作是从自我组织的团队中出现的，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为</a:t>
            </a:r>
            <a:r>
              <a:rPr lang="zh-CN" altLang="en-US" dirty="0"/>
              <a:t>积极员工提供他们需要的环境和支持，并相信他们可以完成工作。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创</a:t>
            </a:r>
            <a:r>
              <a:rPr lang="zh-CN" altLang="en-US" dirty="0"/>
              <a:t>建可以改善可持续工作的流程。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维</a:t>
            </a:r>
            <a:r>
              <a:rPr lang="zh-CN" altLang="en-US" dirty="0"/>
              <a:t>持完整工作的不变的步调。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欢</a:t>
            </a:r>
            <a:r>
              <a:rPr lang="zh-CN" altLang="en-US" dirty="0"/>
              <a:t>迎改变的需求，即时是在项目后期。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zh-CN" altLang="en-US" dirty="0"/>
              <a:t>项目期间每天与项目团队和业务所有者开会。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在</a:t>
            </a:r>
            <a:r>
              <a:rPr lang="zh-CN" altLang="en-US" dirty="0"/>
              <a:t>定期修正期，让团队反映如何能高效，然后进行相应地行为调整。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通</a:t>
            </a:r>
            <a:r>
              <a:rPr lang="zh-CN" altLang="en-US" dirty="0"/>
              <a:t>过完车的工作量计量工作进度。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不</a:t>
            </a:r>
            <a:r>
              <a:rPr lang="zh-CN" altLang="en-US" dirty="0"/>
              <a:t>断地追求完善。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利</a:t>
            </a:r>
            <a:r>
              <a:rPr lang="zh-CN" altLang="en-US" dirty="0"/>
              <a:t>用调整获得竞争优势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13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1227" y="1373444"/>
            <a:ext cx="6856214" cy="1714500"/>
          </a:xfrm>
        </p:spPr>
        <p:txBody>
          <a:bodyPr/>
          <a:lstStyle/>
          <a:p>
            <a:r>
              <a:rPr lang="zh-CN" altLang="en-US" b="0" dirty="0"/>
              <a:t>什</a:t>
            </a:r>
            <a:r>
              <a:rPr lang="zh-CN" altLang="en-US" b="0" dirty="0" smtClean="0"/>
              <a:t>么是</a:t>
            </a:r>
            <a:r>
              <a:rPr lang="en-US" altLang="zh-CN" b="0" dirty="0" smtClean="0"/>
              <a:t>Scrum</a:t>
            </a:r>
            <a:r>
              <a:rPr lang="zh-CN" altLang="en-US" b="0" dirty="0" smtClean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Scrum</a:t>
            </a:r>
            <a:endParaRPr lang="en-US" dirty="0"/>
          </a:p>
        </p:txBody>
      </p:sp>
      <p:pic>
        <p:nvPicPr>
          <p:cNvPr id="5" name="Content Placeholder 4" descr="scrum-kiwi-2465800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562" y="790937"/>
            <a:ext cx="5012493" cy="375937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15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0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Scrum – 100</a:t>
            </a:r>
            <a:r>
              <a:rPr lang="zh-CN" altLang="en-US" dirty="0" smtClean="0"/>
              <a:t>字描述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Scrum</a:t>
            </a:r>
            <a:r>
              <a:rPr lang="zh-CN" altLang="en-US" dirty="0"/>
              <a:t>是一个敏捷的过程，他容许我们关注于在最短的时间内交付最高的业务价值</a:t>
            </a:r>
            <a:endParaRPr lang="en-US" altLang="zh-CN" dirty="0"/>
          </a:p>
          <a:p>
            <a:r>
              <a:rPr lang="zh-CN" altLang="en-US" dirty="0"/>
              <a:t>他让我们快速的和可重复的检视时机的可工作软件</a:t>
            </a:r>
            <a:endParaRPr lang="en-US" altLang="zh-CN" dirty="0"/>
          </a:p>
          <a:p>
            <a:r>
              <a:rPr lang="zh-CN" altLang="en-US" dirty="0"/>
              <a:t>业务人员设置优先级，</a:t>
            </a:r>
            <a:r>
              <a:rPr lang="en-US" altLang="zh-CN" dirty="0"/>
              <a:t>team </a:t>
            </a:r>
            <a:r>
              <a:rPr lang="zh-CN" altLang="en-US" dirty="0"/>
              <a:t>自己组织用最好的方法来交付最高优先级的功能</a:t>
            </a:r>
            <a:endParaRPr lang="en-US" altLang="zh-CN" dirty="0"/>
          </a:p>
          <a:p>
            <a:r>
              <a:rPr lang="zh-CN" altLang="en-US" dirty="0"/>
              <a:t>每</a:t>
            </a:r>
            <a:r>
              <a:rPr lang="en-US" altLang="zh-CN" dirty="0"/>
              <a:t>2</a:t>
            </a:r>
            <a:r>
              <a:rPr lang="zh-CN" altLang="en-US" dirty="0"/>
              <a:t>周或一个月，每个人都可以看到真正工作的软件。并且决定发布还是在下一个</a:t>
            </a:r>
            <a:r>
              <a:rPr lang="en-US" altLang="zh-CN" dirty="0"/>
              <a:t>sprint</a:t>
            </a:r>
            <a:r>
              <a:rPr lang="zh-CN" altLang="en-US" dirty="0"/>
              <a:t>里面继续增强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16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17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57" y="709063"/>
            <a:ext cx="7710194" cy="3505200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17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altLang="zh-CN" dirty="0" smtClean="0"/>
              <a:t>-3-5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18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656490" y="858582"/>
            <a:ext cx="3407307" cy="1682750"/>
            <a:chOff x="0" y="0"/>
            <a:chExt cx="2608" cy="1288"/>
          </a:xfrm>
        </p:grpSpPr>
        <p:sp>
          <p:nvSpPr>
            <p:cNvPr id="34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76200">
              <a:solidFill>
                <a:srgbClr val="00B388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O</a:t>
              </a:r>
              <a:r>
                <a:rPr lang="en-US" dirty="0" smtClean="0">
                  <a:solidFill>
                    <a:srgbClr val="FFFFFF"/>
                  </a:solidFill>
                </a:rPr>
                <a:t>wner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PO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）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Scrum 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Team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团队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Roles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角色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2"/>
          <p:cNvGrpSpPr>
            <a:grpSpLocks/>
          </p:cNvGrpSpPr>
          <p:nvPr/>
        </p:nvGrpSpPr>
        <p:grpSpPr bwMode="auto">
          <a:xfrm>
            <a:off x="4879444" y="858582"/>
            <a:ext cx="3407307" cy="1682750"/>
            <a:chOff x="0" y="0"/>
            <a:chExt cx="2608" cy="1288"/>
          </a:xfrm>
        </p:grpSpPr>
        <p:sp>
          <p:nvSpPr>
            <p:cNvPr id="43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"/>
            <p:cNvSpPr>
              <a:spLocks/>
            </p:cNvSpPr>
            <p:nvPr/>
          </p:nvSpPr>
          <p:spPr bwMode="auto">
            <a:xfrm>
              <a:off x="96" y="392"/>
              <a:ext cx="2457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dirty="0" smtClean="0">
                  <a:solidFill>
                    <a:srgbClr val="FFFFFF"/>
                  </a:solidFill>
                </a:rPr>
                <a:t>Backlog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产</a:t>
              </a:r>
              <a:r>
                <a:rPr lang="zh-CN" altLang="en-US" dirty="0">
                  <a:solidFill>
                    <a:srgbClr val="FFFFFF"/>
                  </a:solidFill>
                </a:rPr>
                <a:t>品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Backlog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</a:t>
              </a:r>
              <a:r>
                <a:rPr lang="en-US" dirty="0" smtClean="0">
                  <a:solidFill>
                    <a:srgbClr val="FFFFFF"/>
                  </a:solidFill>
                </a:rPr>
                <a:t>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 smtClean="0">
                  <a:solidFill>
                    <a:srgbClr val="FFFFFF"/>
                  </a:solidFill>
                </a:rPr>
                <a:t>Burndown Charts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燃尽图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Artifacts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工件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2749731" y="2645850"/>
            <a:ext cx="3613731" cy="2177302"/>
            <a:chOff x="0" y="0"/>
            <a:chExt cx="2766" cy="1288"/>
          </a:xfrm>
        </p:grpSpPr>
        <p:sp>
          <p:nvSpPr>
            <p:cNvPr id="52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"/>
            <p:cNvSpPr>
              <a:spLocks/>
            </p:cNvSpPr>
            <p:nvPr/>
          </p:nvSpPr>
          <p:spPr bwMode="auto">
            <a:xfrm>
              <a:off x="96" y="392"/>
              <a:ext cx="2670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Planning </a:t>
              </a:r>
              <a:r>
                <a:rPr lang="zh-CN" altLang="en-US" dirty="0">
                  <a:solidFill>
                    <a:srgbClr val="FFFFFF"/>
                  </a:solidFill>
                </a:rPr>
                <a:t>计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划会议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Daily </a:t>
              </a:r>
              <a:r>
                <a:rPr lang="en-US" dirty="0">
                  <a:solidFill>
                    <a:srgbClr val="FFFFFF"/>
                  </a:solidFill>
                </a:rPr>
                <a:t>Scrum meeting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每日例会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Review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审核会议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>
                  <a:solidFill>
                    <a:srgbClr val="FFFFFF"/>
                  </a:solidFill>
                </a:rPr>
                <a:t>•</a:t>
              </a:r>
              <a:r>
                <a:rPr lang="en-US" dirty="0">
                  <a:solidFill>
                    <a:srgbClr val="FFFFFF"/>
                  </a:solidFill>
                </a:rPr>
                <a:t>Sprint Retrospective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回顾会议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10"/>
            <p:cNvSpPr>
              <a:spLocks/>
            </p:cNvSpPr>
            <p:nvPr/>
          </p:nvSpPr>
          <p:spPr bwMode="auto">
            <a:xfrm>
              <a:off x="104" y="8"/>
              <a:ext cx="157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Ceremonies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仪式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50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500" dirty="0"/>
              <a:t>他是谁？</a:t>
            </a:r>
            <a:endParaRPr lang="en-US" altLang="zh-CN" sz="1500" dirty="0"/>
          </a:p>
          <a:p>
            <a:pPr>
              <a:lnSpc>
                <a:spcPct val="100000"/>
              </a:lnSpc>
            </a:pPr>
            <a:r>
              <a:rPr lang="zh-CN" altLang="en-US" sz="1500" dirty="0"/>
              <a:t>项</a:t>
            </a:r>
            <a:r>
              <a:rPr lang="zh-CN" altLang="en-US" sz="1500" dirty="0"/>
              <a:t>目使命的负责人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代表客</a:t>
            </a:r>
            <a:r>
              <a:rPr lang="zh-CN" altLang="en-US" sz="1500" dirty="0"/>
              <a:t>户</a:t>
            </a:r>
            <a:endParaRPr lang="en-US" altLang="zh-CN" sz="15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15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1500" dirty="0"/>
              <a:t>他能做什么？</a:t>
            </a:r>
            <a:endParaRPr lang="zh-CN" altLang="en-US" sz="1500" dirty="0"/>
          </a:p>
          <a:p>
            <a:pPr>
              <a:lnSpc>
                <a:spcPct val="100000"/>
              </a:lnSpc>
            </a:pPr>
            <a:r>
              <a:rPr lang="zh-CN" altLang="en-US" sz="1500" dirty="0"/>
              <a:t>定义功能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对功能排序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选择发布日期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给与反馈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管理项目相关人</a:t>
            </a:r>
          </a:p>
          <a:p>
            <a:pPr>
              <a:lnSpc>
                <a:spcPct val="100000"/>
              </a:lnSpc>
            </a:pPr>
            <a:r>
              <a:rPr lang="zh-CN" altLang="en-US" sz="1500" dirty="0"/>
              <a:t>接收或者拒绝结果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19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8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1227" y="1373444"/>
            <a:ext cx="6856214" cy="1714500"/>
          </a:xfrm>
        </p:spPr>
        <p:txBody>
          <a:bodyPr/>
          <a:lstStyle/>
          <a:p>
            <a:r>
              <a:rPr lang="zh-CN" altLang="en-US" b="0" dirty="0"/>
              <a:t>为什</a:t>
            </a:r>
            <a:r>
              <a:rPr lang="zh-CN" altLang="en-US" b="0" dirty="0" smtClean="0"/>
              <a:t>么要敏捷？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6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" pitchFamily="34" charset="0"/>
                <a:ea typeface="Ami R" pitchFamily="18" charset="-127"/>
                <a:cs typeface="Arial" pitchFamily="34" charset="0"/>
              </a:rPr>
              <a:t>Scrum Master</a:t>
            </a:r>
            <a:br>
              <a:rPr lang="en-US" sz="2400" dirty="0">
                <a:latin typeface="Arial" pitchFamily="34" charset="0"/>
                <a:ea typeface="Ami R" pitchFamily="18" charset="-127"/>
                <a:cs typeface="Arial" pitchFamily="34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400" dirty="0"/>
              <a:t>他是谁？</a:t>
            </a:r>
            <a:endParaRPr lang="en-US" altLang="zh-CN" sz="1400" dirty="0"/>
          </a:p>
          <a:p>
            <a:r>
              <a:rPr lang="zh-CN" altLang="en-US" sz="1400" dirty="0" smtClean="0"/>
              <a:t>服务式领导</a:t>
            </a:r>
            <a:endParaRPr lang="en-US" altLang="zh-CN" sz="1400" dirty="0" smtClean="0"/>
          </a:p>
          <a:p>
            <a:r>
              <a:rPr lang="zh-CN" altLang="en-US" sz="1400" dirty="0"/>
              <a:t>团</a:t>
            </a:r>
            <a:r>
              <a:rPr lang="zh-CN" altLang="en-US" sz="1400" dirty="0" smtClean="0"/>
              <a:t>队保护者</a:t>
            </a:r>
            <a:endParaRPr lang="en-US" altLang="zh-CN" sz="1400" dirty="0" smtClean="0"/>
          </a:p>
          <a:p>
            <a:r>
              <a:rPr lang="zh-CN" altLang="en-US" sz="1400" dirty="0"/>
              <a:t>障</a:t>
            </a:r>
            <a:r>
              <a:rPr lang="zh-CN" altLang="en-US" sz="1400" dirty="0" smtClean="0"/>
              <a:t>碍移除者</a:t>
            </a:r>
            <a:endParaRPr lang="en-US" altLang="zh-CN" sz="1400" dirty="0" smtClean="0"/>
          </a:p>
          <a:p>
            <a:r>
              <a:rPr lang="en-US" altLang="zh-CN" sz="1400" dirty="0" smtClean="0"/>
              <a:t>Scrum</a:t>
            </a:r>
            <a:r>
              <a:rPr lang="zh-CN" altLang="en-US" sz="1400" dirty="0" smtClean="0"/>
              <a:t>指导者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pPr marL="0" indent="0">
              <a:buNone/>
            </a:pPr>
            <a:r>
              <a:rPr lang="zh-CN" altLang="en-US" sz="1400" dirty="0" smtClean="0"/>
              <a:t>他</a:t>
            </a:r>
            <a:r>
              <a:rPr lang="zh-CN" altLang="en-US" sz="1400" dirty="0"/>
              <a:t>能做什么？</a:t>
            </a:r>
          </a:p>
          <a:p>
            <a:r>
              <a:rPr lang="zh-CN" altLang="en-US" sz="1400" dirty="0"/>
              <a:t>移</a:t>
            </a:r>
            <a:r>
              <a:rPr lang="zh-CN" altLang="en-US" sz="1400" dirty="0" smtClean="0"/>
              <a:t>除障碍</a:t>
            </a:r>
            <a:endParaRPr lang="en-US" altLang="zh-CN" sz="1400" dirty="0" smtClean="0"/>
          </a:p>
          <a:p>
            <a:r>
              <a:rPr lang="zh-CN" altLang="en-US" sz="1400" dirty="0"/>
              <a:t>避</a:t>
            </a:r>
            <a:r>
              <a:rPr lang="zh-CN" altLang="en-US" sz="1400" dirty="0" smtClean="0"/>
              <a:t>免干扰</a:t>
            </a:r>
            <a:endParaRPr lang="zh-CN" altLang="en-US" sz="1400" dirty="0"/>
          </a:p>
          <a:p>
            <a:r>
              <a:rPr lang="zh-CN" altLang="en-US" sz="1400" dirty="0"/>
              <a:t>建</a:t>
            </a:r>
            <a:r>
              <a:rPr lang="zh-CN" altLang="en-US" sz="1400" dirty="0" smtClean="0"/>
              <a:t>导团队</a:t>
            </a:r>
            <a:endParaRPr lang="zh-CN" altLang="en-US" sz="1400" dirty="0"/>
          </a:p>
          <a:p>
            <a:r>
              <a:rPr lang="zh-CN" altLang="en-US" sz="1400" dirty="0"/>
              <a:t>支</a:t>
            </a:r>
            <a:r>
              <a:rPr lang="zh-CN" altLang="en-US" sz="1400" dirty="0" smtClean="0"/>
              <a:t>持流程</a:t>
            </a:r>
            <a:endParaRPr lang="zh-CN" altLang="en-US" sz="1400" dirty="0"/>
          </a:p>
          <a:p>
            <a:r>
              <a:rPr lang="zh-CN" altLang="en-US" sz="1400" dirty="0"/>
              <a:t>管</a:t>
            </a:r>
            <a:r>
              <a:rPr lang="zh-CN" altLang="en-US" sz="1400" dirty="0" smtClean="0"/>
              <a:t>理</a:t>
            </a:r>
            <a:r>
              <a:rPr lang="zh-CN" altLang="en-US" sz="1400" dirty="0"/>
              <a:t>管理层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20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  <a:t>Team</a:t>
            </a:r>
            <a:r>
              <a:rPr lang="zh-CN" altLang="en-US" dirty="0" smtClean="0"/>
              <a:t>团队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他是谁？</a:t>
            </a:r>
            <a:endParaRPr lang="en-US" altLang="zh-CN" sz="1400" dirty="0"/>
          </a:p>
          <a:p>
            <a:r>
              <a:rPr lang="zh-CN" altLang="en-US" sz="1400" dirty="0" smtClean="0"/>
              <a:t>一般</a:t>
            </a:r>
            <a:r>
              <a:rPr lang="en-US" altLang="zh-CN" sz="1400" dirty="0" smtClean="0"/>
              <a:t>5-9</a:t>
            </a:r>
            <a:r>
              <a:rPr lang="zh-CN" altLang="en-US" sz="1400" dirty="0" smtClean="0"/>
              <a:t>人</a:t>
            </a:r>
            <a:endParaRPr lang="zh-CN" altLang="en-US" sz="1400" dirty="0"/>
          </a:p>
          <a:p>
            <a:r>
              <a:rPr lang="zh-CN" altLang="en-US" sz="1400" dirty="0"/>
              <a:t>跨职能</a:t>
            </a:r>
            <a:endParaRPr lang="en-US" altLang="zh-CN" sz="1400" dirty="0" smtClean="0"/>
          </a:p>
          <a:p>
            <a:r>
              <a:rPr lang="zh-CN" altLang="en-US" sz="1400" dirty="0"/>
              <a:t>全</a:t>
            </a:r>
            <a:r>
              <a:rPr lang="zh-CN" altLang="en-US" sz="1400" dirty="0" smtClean="0"/>
              <a:t>职</a:t>
            </a:r>
            <a:endParaRPr lang="en-US" altLang="zh-CN" sz="1400" dirty="0" smtClean="0"/>
          </a:p>
          <a:p>
            <a:r>
              <a:rPr lang="zh-CN" altLang="en-US" sz="1400" dirty="0"/>
              <a:t>自组织</a:t>
            </a:r>
            <a:endParaRPr lang="en-US" altLang="zh-CN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 dirty="0"/>
              <a:t>他能做什么？</a:t>
            </a:r>
          </a:p>
          <a:p>
            <a:r>
              <a:rPr lang="zh-CN" altLang="en-US" sz="1400" dirty="0"/>
              <a:t>定</a:t>
            </a:r>
            <a:r>
              <a:rPr lang="zh-CN" altLang="en-US" sz="1400" dirty="0" smtClean="0"/>
              <a:t>义</a:t>
            </a:r>
            <a:r>
              <a:rPr lang="zh-CN" altLang="en-US" sz="1400" dirty="0"/>
              <a:t>任务</a:t>
            </a:r>
            <a:endParaRPr lang="zh-CN" altLang="en-US" sz="1400" dirty="0"/>
          </a:p>
          <a:p>
            <a:r>
              <a:rPr lang="zh-CN" altLang="en-US" sz="1400" dirty="0"/>
              <a:t>估</a:t>
            </a:r>
            <a:r>
              <a:rPr lang="zh-CN" altLang="en-US" sz="1400" dirty="0" smtClean="0"/>
              <a:t>算时间</a:t>
            </a:r>
            <a:endParaRPr lang="zh-CN" altLang="en-US" sz="1400" dirty="0"/>
          </a:p>
          <a:p>
            <a:r>
              <a:rPr lang="zh-CN" altLang="en-US" sz="1400" dirty="0"/>
              <a:t>开</a:t>
            </a:r>
            <a:r>
              <a:rPr lang="zh-CN" altLang="en-US" sz="1400" dirty="0" smtClean="0"/>
              <a:t>发产品</a:t>
            </a:r>
            <a:endParaRPr lang="zh-CN" altLang="en-US" sz="1400" dirty="0"/>
          </a:p>
          <a:p>
            <a:r>
              <a:rPr lang="zh-CN" altLang="en-US" sz="1400" dirty="0"/>
              <a:t>保</a:t>
            </a:r>
            <a:r>
              <a:rPr lang="zh-CN" altLang="en-US" sz="1400" dirty="0" smtClean="0"/>
              <a:t>证质量</a:t>
            </a:r>
            <a:endParaRPr lang="zh-CN" altLang="en-US" sz="1400" dirty="0"/>
          </a:p>
          <a:p>
            <a:r>
              <a:rPr lang="zh-CN" altLang="en-US" sz="1400" dirty="0"/>
              <a:t>参</a:t>
            </a:r>
            <a:r>
              <a:rPr lang="zh-CN" altLang="en-US" sz="1400" dirty="0" smtClean="0"/>
              <a:t>与流程 </a:t>
            </a:r>
            <a:endParaRPr lang="zh-CN" alt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21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0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“鸡</a:t>
            </a:r>
            <a:r>
              <a:rPr lang="zh-CN" altLang="en-US" b="0" dirty="0" smtClean="0"/>
              <a:t>”与“猪”的故事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22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71" y="1383091"/>
            <a:ext cx="797167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altLang="zh-CN" dirty="0" smtClean="0"/>
              <a:t>-3-5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23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656490" y="858582"/>
            <a:ext cx="3407307" cy="1682750"/>
            <a:chOff x="0" y="0"/>
            <a:chExt cx="2608" cy="1288"/>
          </a:xfrm>
        </p:grpSpPr>
        <p:sp>
          <p:nvSpPr>
            <p:cNvPr id="34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O</a:t>
              </a:r>
              <a:r>
                <a:rPr lang="en-US" dirty="0" smtClean="0">
                  <a:solidFill>
                    <a:srgbClr val="FFFFFF"/>
                  </a:solidFill>
                </a:rPr>
                <a:t>wner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PO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）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Scrum 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Team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团队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Roles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角色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2"/>
          <p:cNvGrpSpPr>
            <a:grpSpLocks/>
          </p:cNvGrpSpPr>
          <p:nvPr/>
        </p:nvGrpSpPr>
        <p:grpSpPr bwMode="auto">
          <a:xfrm>
            <a:off x="4879444" y="858582"/>
            <a:ext cx="3407307" cy="1682750"/>
            <a:chOff x="0" y="0"/>
            <a:chExt cx="2608" cy="1288"/>
          </a:xfrm>
        </p:grpSpPr>
        <p:sp>
          <p:nvSpPr>
            <p:cNvPr id="43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76200">
              <a:solidFill>
                <a:srgbClr val="00B388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"/>
            <p:cNvSpPr>
              <a:spLocks/>
            </p:cNvSpPr>
            <p:nvPr/>
          </p:nvSpPr>
          <p:spPr bwMode="auto">
            <a:xfrm>
              <a:off x="96" y="392"/>
              <a:ext cx="2457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dirty="0" smtClean="0">
                  <a:solidFill>
                    <a:srgbClr val="FFFFFF"/>
                  </a:solidFill>
                </a:rPr>
                <a:t>Backlog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产</a:t>
              </a:r>
              <a:r>
                <a:rPr lang="zh-CN" altLang="en-US" dirty="0">
                  <a:solidFill>
                    <a:srgbClr val="FFFFFF"/>
                  </a:solidFill>
                </a:rPr>
                <a:t>品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Backlog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</a:t>
              </a:r>
              <a:r>
                <a:rPr lang="en-US" dirty="0" smtClean="0">
                  <a:solidFill>
                    <a:srgbClr val="FFFFFF"/>
                  </a:solidFill>
                </a:rPr>
                <a:t>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 smtClean="0">
                  <a:solidFill>
                    <a:srgbClr val="FFFFFF"/>
                  </a:solidFill>
                </a:rPr>
                <a:t>Burndown Charts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燃尽图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Artifacts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工件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2749731" y="2645850"/>
            <a:ext cx="3613731" cy="2177302"/>
            <a:chOff x="0" y="0"/>
            <a:chExt cx="2766" cy="1288"/>
          </a:xfrm>
        </p:grpSpPr>
        <p:sp>
          <p:nvSpPr>
            <p:cNvPr id="52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"/>
            <p:cNvSpPr>
              <a:spLocks/>
            </p:cNvSpPr>
            <p:nvPr/>
          </p:nvSpPr>
          <p:spPr bwMode="auto">
            <a:xfrm>
              <a:off x="96" y="392"/>
              <a:ext cx="2670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Planning </a:t>
              </a:r>
              <a:r>
                <a:rPr lang="zh-CN" altLang="en-US" dirty="0">
                  <a:solidFill>
                    <a:srgbClr val="FFFFFF"/>
                  </a:solidFill>
                </a:rPr>
                <a:t>计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划会议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Daily </a:t>
              </a:r>
              <a:r>
                <a:rPr lang="en-US" dirty="0">
                  <a:solidFill>
                    <a:srgbClr val="FFFFFF"/>
                  </a:solidFill>
                </a:rPr>
                <a:t>Scrum meeting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每日例会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Review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审核会议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>
                  <a:solidFill>
                    <a:srgbClr val="FFFFFF"/>
                  </a:solidFill>
                </a:rPr>
                <a:t>•</a:t>
              </a:r>
              <a:r>
                <a:rPr lang="en-US" dirty="0">
                  <a:solidFill>
                    <a:srgbClr val="FFFFFF"/>
                  </a:solidFill>
                </a:rPr>
                <a:t>Sprint Retrospective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回顾会议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10"/>
            <p:cNvSpPr>
              <a:spLocks/>
            </p:cNvSpPr>
            <p:nvPr/>
          </p:nvSpPr>
          <p:spPr bwMode="auto">
            <a:xfrm>
              <a:off x="104" y="8"/>
              <a:ext cx="157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Ceremonies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仪式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8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  <a:t>产品</a:t>
            </a:r>
            <a:r>
              <a:rPr lang="en-US" altLang="zh-CN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  <a:t>Backlog</a:t>
            </a:r>
            <a:r>
              <a:rPr lang="en-US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24</a:t>
            </a:fld>
            <a:endParaRPr lang="en-US">
              <a:solidFill>
                <a:srgbClr val="617D78"/>
              </a:solidFill>
            </a:endParaRPr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32277"/>
              </p:ext>
            </p:extLst>
          </p:nvPr>
        </p:nvGraphicFramePr>
        <p:xfrm>
          <a:off x="517935" y="1028700"/>
          <a:ext cx="7204074" cy="3330743"/>
        </p:xfrm>
        <a:graphic>
          <a:graphicData uri="http://schemas.openxmlformats.org/drawingml/2006/table">
            <a:tbl>
              <a:tblPr/>
              <a:tblGrid>
                <a:gridCol w="868599"/>
                <a:gridCol w="5430600"/>
                <a:gridCol w="904875"/>
              </a:tblGrid>
              <a:tr h="436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Priority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User story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Estimate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44639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1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Allow a guest to make a reservation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2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cancel a reservation.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66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employee, I can run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RevPAR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 reports (revenue-per-available-room)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9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57166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4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change the dates of a reservation.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447337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Improve exception handling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41926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-128"/>
                        <a:sym typeface="Gill Sans" charset="0"/>
                      </a:endParaRP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-128"/>
                        <a:sym typeface="Gill Sans" charset="0"/>
                      </a:endParaRPr>
                    </a:p>
                  </a:txBody>
                  <a:tcPr marL="34858" marR="34858" marT="34858" marB="34858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14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400" dirty="0">
                <a:latin typeface="Arial" pitchFamily="34" charset="0"/>
                <a:ea typeface="Ami R" pitchFamily="18" charset="-127"/>
                <a:cs typeface="Arial" pitchFamily="34" charset="0"/>
              </a:rPr>
              <a:t>Sprint </a:t>
            </a:r>
            <a:r>
              <a:rPr lang="en-US" sz="2400" dirty="0" smtClean="0">
                <a:latin typeface="Arial" pitchFamily="34" charset="0"/>
                <a:ea typeface="Ami R" pitchFamily="18" charset="-127"/>
                <a:cs typeface="Arial" pitchFamily="34" charset="0"/>
              </a:rPr>
              <a:t>Backlog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25</a:t>
            </a:fld>
            <a:endParaRPr lang="en-US">
              <a:solidFill>
                <a:srgbClr val="617D78"/>
              </a:solidFill>
            </a:endParaRPr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2900"/>
              </p:ext>
            </p:extLst>
          </p:nvPr>
        </p:nvGraphicFramePr>
        <p:xfrm>
          <a:off x="664286" y="1403741"/>
          <a:ext cx="1800224" cy="813864"/>
        </p:xfrm>
        <a:graphic>
          <a:graphicData uri="http://schemas.openxmlformats.org/drawingml/2006/table">
            <a:tbl>
              <a:tblPr/>
              <a:tblGrid>
                <a:gridCol w="487918"/>
                <a:gridCol w="823361"/>
                <a:gridCol w="488945"/>
              </a:tblGrid>
              <a:tr h="100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Priority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User story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Estimate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100621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1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Allow a guest …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100621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2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guest…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5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110761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…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100621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4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…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100621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endParaRPr kumimoji="0" 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-128"/>
                        <a:sym typeface="Gill Sans" charset="0"/>
                      </a:endParaRP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...</a:t>
                      </a: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endParaRPr kumimoji="0" 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-128"/>
                        <a:sym typeface="Gill Sans" charset="0"/>
                      </a:endParaRPr>
                    </a:p>
                  </a:txBody>
                  <a:tcPr marL="14482" marR="14482" marT="14482" marB="14482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20335"/>
              </p:ext>
            </p:extLst>
          </p:nvPr>
        </p:nvGraphicFramePr>
        <p:xfrm>
          <a:off x="666751" y="3105151"/>
          <a:ext cx="7289174" cy="1552574"/>
        </p:xfrm>
        <a:graphic>
          <a:graphicData uri="http://schemas.openxmlformats.org/drawingml/2006/table">
            <a:tbl>
              <a:tblPr/>
              <a:tblGrid>
                <a:gridCol w="3096939"/>
                <a:gridCol w="3433640"/>
                <a:gridCol w="758595"/>
              </a:tblGrid>
              <a:tr h="362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User story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Task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Estimate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</a:tr>
              <a:tr h="300387">
                <a:tc rowSpan="2"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employee, I can run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RevPAR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 reports (revenue-per-available-room)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Code 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RevPAR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 report class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16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426504">
                <a:tc vMerge="1"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 W3" charset="-128"/>
                        <a:sym typeface="Gill Sans" charset="0"/>
                      </a:endParaRP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Code related GUI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463484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change the dates of a reservation.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Code change reservation date logics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8</a:t>
                      </a:r>
                    </a:p>
                  </a:txBody>
                  <a:tcPr marL="27880" marR="27880" marT="27880" marB="2788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479087"/>
              </p:ext>
            </p:extLst>
          </p:nvPr>
        </p:nvGraphicFramePr>
        <p:xfrm>
          <a:off x="3263900" y="1434288"/>
          <a:ext cx="4668834" cy="740978"/>
        </p:xfrm>
        <a:graphic>
          <a:graphicData uri="http://schemas.openxmlformats.org/drawingml/2006/table">
            <a:tbl>
              <a:tblPr/>
              <a:tblGrid>
                <a:gridCol w="562924"/>
                <a:gridCol w="3519477"/>
                <a:gridCol w="586433"/>
              </a:tblGrid>
              <a:tr h="37048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hotel employee, I can run </a:t>
                      </a:r>
                      <a:r>
                        <a:rPr kumimoji="0" 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RevPAR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 reports (revenue-per-available-room)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9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70489">
                <a:tc>
                  <a:txBody>
                    <a:bodyPr/>
                    <a:lstStyle/>
                    <a:p>
                      <a:pPr marL="1143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4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As a guest, I want to change the dates of a reservation.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 W3" charset="-128"/>
                          <a:sym typeface="Gill Sans" charset="0"/>
                        </a:rPr>
                        <a:t>3</a:t>
                      </a:r>
                    </a:p>
                  </a:txBody>
                  <a:tcPr marL="22591" marR="22591" marT="22591" marB="22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2600323" y="1576387"/>
            <a:ext cx="533401" cy="442913"/>
          </a:xfrm>
          <a:prstGeom prst="rightArrow">
            <a:avLst/>
          </a:prstGeom>
          <a:gradFill flip="none" rotWithShape="1">
            <a:gsLst>
              <a:gs pos="0">
                <a:srgbClr val="00A4E6"/>
              </a:gs>
              <a:gs pos="100000">
                <a:srgbClr val="1742DB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5222743" y="2309812"/>
            <a:ext cx="454157" cy="619125"/>
          </a:xfrm>
          <a:prstGeom prst="downArrow">
            <a:avLst/>
          </a:prstGeom>
          <a:gradFill flip="none" rotWithShape="1">
            <a:gsLst>
              <a:gs pos="0">
                <a:srgbClr val="00A4E6"/>
              </a:gs>
              <a:gs pos="100000">
                <a:srgbClr val="1742DB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en-US" sz="2000" dirty="0" smtClea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4286" y="1009525"/>
            <a:ext cx="178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Product backlog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44577" y="1027027"/>
            <a:ext cx="116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j-lt"/>
              </a:rPr>
              <a:t>User story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81273" y="2600325"/>
            <a:ext cx="1774717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Sprint backlog</a:t>
            </a:r>
          </a:p>
        </p:txBody>
      </p:sp>
    </p:spTree>
    <p:extLst>
      <p:ext uri="{BB962C8B-B14F-4D97-AF65-F5344CB8AC3E}">
        <p14:creationId xmlns:p14="http://schemas.microsoft.com/office/powerpoint/2010/main" val="19301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燃尽图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26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89039" y="1446912"/>
            <a:ext cx="6081660" cy="2970230"/>
            <a:chOff x="447675" y="1104900"/>
            <a:chExt cx="7632700" cy="4038600"/>
          </a:xfrm>
        </p:grpSpPr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447675" y="1104900"/>
              <a:ext cx="7632700" cy="4038600"/>
            </a:xfrm>
            <a:prstGeom prst="rect">
              <a:avLst/>
            </a:prstGeom>
            <a:blipFill dpi="0" rotWithShape="0">
              <a:blip r:embed="rId2" cstate="print"/>
              <a:srcRect/>
              <a:tile tx="0" ty="0" sx="100000" sy="100000" flip="none" algn="tl"/>
            </a:blipFill>
            <a:ln w="9525">
              <a:solidFill>
                <a:srgbClr val="8E8E8E"/>
              </a:solidFill>
              <a:miter lim="800000"/>
              <a:headEnd/>
              <a:tailEnd/>
            </a:ln>
            <a:effectLst>
              <a:outerShdw blurRad="63500" dist="50800" dir="21480060" algn="ctr" rotWithShape="0">
                <a:schemeClr val="bg2">
                  <a:alpha val="39998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7" name="Rectangle 3"/>
            <p:cNvSpPr>
              <a:spLocks/>
            </p:cNvSpPr>
            <p:nvPr/>
          </p:nvSpPr>
          <p:spPr bwMode="auto">
            <a:xfrm rot="16200000">
              <a:off x="-593725" y="2762250"/>
              <a:ext cx="28448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Hours</a:t>
              </a: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1514475" y="37592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514475" y="21209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1514475" y="26670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1514475" y="32131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1514475" y="43053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3" name="Rectangle 9"/>
            <p:cNvSpPr>
              <a:spLocks/>
            </p:cNvSpPr>
            <p:nvPr/>
          </p:nvSpPr>
          <p:spPr bwMode="auto">
            <a:xfrm>
              <a:off x="917575" y="19113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14" name="Rectangle 10"/>
            <p:cNvSpPr>
              <a:spLocks/>
            </p:cNvSpPr>
            <p:nvPr/>
          </p:nvSpPr>
          <p:spPr bwMode="auto">
            <a:xfrm>
              <a:off x="917575" y="24574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30</a:t>
              </a:r>
            </a:p>
          </p:txBody>
        </p:sp>
        <p:sp>
          <p:nvSpPr>
            <p:cNvPr id="15" name="Rectangle 11"/>
            <p:cNvSpPr>
              <a:spLocks/>
            </p:cNvSpPr>
            <p:nvPr/>
          </p:nvSpPr>
          <p:spPr bwMode="auto">
            <a:xfrm>
              <a:off x="917575" y="30035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6" name="Rectangle 12"/>
            <p:cNvSpPr>
              <a:spLocks/>
            </p:cNvSpPr>
            <p:nvPr/>
          </p:nvSpPr>
          <p:spPr bwMode="auto">
            <a:xfrm>
              <a:off x="917575" y="35496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917575" y="40703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angle 14"/>
            <p:cNvSpPr>
              <a:spLocks/>
            </p:cNvSpPr>
            <p:nvPr/>
          </p:nvSpPr>
          <p:spPr bwMode="auto">
            <a:xfrm>
              <a:off x="1628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Mon</a:t>
              </a:r>
            </a:p>
          </p:txBody>
        </p:sp>
        <p:sp>
          <p:nvSpPr>
            <p:cNvPr id="19" name="Rectangle 15"/>
            <p:cNvSpPr>
              <a:spLocks/>
            </p:cNvSpPr>
            <p:nvPr/>
          </p:nvSpPr>
          <p:spPr bwMode="auto">
            <a:xfrm>
              <a:off x="28352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Tue</a:t>
              </a:r>
            </a:p>
          </p:txBody>
        </p:sp>
        <p:sp>
          <p:nvSpPr>
            <p:cNvPr id="20" name="Rectangle 16"/>
            <p:cNvSpPr>
              <a:spLocks/>
            </p:cNvSpPr>
            <p:nvPr/>
          </p:nvSpPr>
          <p:spPr bwMode="auto">
            <a:xfrm>
              <a:off x="4041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Wed</a:t>
              </a:r>
            </a:p>
          </p:txBody>
        </p:sp>
        <p:sp>
          <p:nvSpPr>
            <p:cNvPr id="21" name="Rectangle 17"/>
            <p:cNvSpPr>
              <a:spLocks/>
            </p:cNvSpPr>
            <p:nvPr/>
          </p:nvSpPr>
          <p:spPr bwMode="auto">
            <a:xfrm>
              <a:off x="52482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Thu</a:t>
              </a:r>
            </a:p>
          </p:txBody>
        </p:sp>
        <p:sp>
          <p:nvSpPr>
            <p:cNvPr id="22" name="Rectangle 18"/>
            <p:cNvSpPr>
              <a:spLocks/>
            </p:cNvSpPr>
            <p:nvPr/>
          </p:nvSpPr>
          <p:spPr bwMode="auto">
            <a:xfrm>
              <a:off x="6454775" y="4248150"/>
              <a:ext cx="6604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400">
                  <a:solidFill>
                    <a:schemeClr val="tx1"/>
                  </a:solidFill>
                </a:rPr>
                <a:t>Fri</a:t>
              </a:r>
            </a:p>
          </p:txBody>
        </p:sp>
        <p:sp>
          <p:nvSpPr>
            <p:cNvPr id="23" name="Line 33"/>
            <p:cNvSpPr>
              <a:spLocks noChangeShapeType="1"/>
            </p:cNvSpPr>
            <p:nvPr/>
          </p:nvSpPr>
          <p:spPr bwMode="auto">
            <a:xfrm>
              <a:off x="1514475" y="1574800"/>
              <a:ext cx="5994400" cy="0"/>
            </a:xfrm>
            <a:prstGeom prst="line">
              <a:avLst/>
            </a:prstGeom>
            <a:noFill/>
            <a:ln w="25400">
              <a:solidFill>
                <a:srgbClr val="577AB1">
                  <a:alpha val="50195"/>
                </a:srgbClr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4" name="Line 34"/>
            <p:cNvSpPr>
              <a:spLocks noChangeShapeType="1"/>
            </p:cNvSpPr>
            <p:nvPr/>
          </p:nvSpPr>
          <p:spPr bwMode="auto">
            <a:xfrm>
              <a:off x="1989138" y="1828800"/>
              <a:ext cx="1158875" cy="785813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5" name="Oval 35"/>
            <p:cNvSpPr>
              <a:spLocks/>
            </p:cNvSpPr>
            <p:nvPr/>
          </p:nvSpPr>
          <p:spPr bwMode="auto">
            <a:xfrm>
              <a:off x="1806575" y="16637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6" name="Line 41"/>
            <p:cNvSpPr>
              <a:spLocks noChangeShapeType="1"/>
            </p:cNvSpPr>
            <p:nvPr/>
          </p:nvSpPr>
          <p:spPr bwMode="auto">
            <a:xfrm rot="10800000" flipH="1">
              <a:off x="3157538" y="2474913"/>
              <a:ext cx="1223962" cy="149225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7" name="Oval 42"/>
            <p:cNvSpPr>
              <a:spLocks/>
            </p:cNvSpPr>
            <p:nvPr/>
          </p:nvSpPr>
          <p:spPr bwMode="auto">
            <a:xfrm>
              <a:off x="3000375" y="2463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8" name="Line 43"/>
            <p:cNvSpPr>
              <a:spLocks noChangeShapeType="1"/>
            </p:cNvSpPr>
            <p:nvPr/>
          </p:nvSpPr>
          <p:spPr bwMode="auto">
            <a:xfrm>
              <a:off x="4362450" y="2493963"/>
              <a:ext cx="1244600" cy="877887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29" name="Oval 44"/>
            <p:cNvSpPr>
              <a:spLocks/>
            </p:cNvSpPr>
            <p:nvPr/>
          </p:nvSpPr>
          <p:spPr bwMode="auto">
            <a:xfrm>
              <a:off x="4219575" y="2336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0" name="Line 45"/>
            <p:cNvSpPr>
              <a:spLocks noChangeShapeType="1"/>
            </p:cNvSpPr>
            <p:nvPr/>
          </p:nvSpPr>
          <p:spPr bwMode="auto">
            <a:xfrm>
              <a:off x="5578475" y="3352800"/>
              <a:ext cx="1222375" cy="539750"/>
            </a:xfrm>
            <a:prstGeom prst="line">
              <a:avLst/>
            </a:prstGeom>
            <a:noFill/>
            <a:ln w="38100">
              <a:solidFill>
                <a:srgbClr val="023E7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1" name="Oval 46"/>
            <p:cNvSpPr>
              <a:spLocks/>
            </p:cNvSpPr>
            <p:nvPr/>
          </p:nvSpPr>
          <p:spPr bwMode="auto">
            <a:xfrm>
              <a:off x="6632575" y="37338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2" name="Oval 47"/>
            <p:cNvSpPr>
              <a:spLocks/>
            </p:cNvSpPr>
            <p:nvPr/>
          </p:nvSpPr>
          <p:spPr bwMode="auto">
            <a:xfrm>
              <a:off x="5426075" y="3200400"/>
              <a:ext cx="292100" cy="292100"/>
            </a:xfrm>
            <a:prstGeom prst="ellipse">
              <a:avLst/>
            </a:prstGeom>
            <a:solidFill>
              <a:srgbClr val="0887E2"/>
            </a:solidFill>
            <a:ln w="25400">
              <a:solidFill>
                <a:srgbClr val="023E7F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3" name="Rectangle 88"/>
            <p:cNvSpPr>
              <a:spLocks/>
            </p:cNvSpPr>
            <p:nvPr/>
          </p:nvSpPr>
          <p:spPr bwMode="auto">
            <a:xfrm>
              <a:off x="917575" y="1365250"/>
              <a:ext cx="546100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32044" y="847726"/>
            <a:ext cx="4140456" cy="1681000"/>
            <a:chOff x="4076700" y="0"/>
            <a:chExt cx="5067300" cy="2228850"/>
          </a:xfrm>
        </p:grpSpPr>
        <p:sp>
          <p:nvSpPr>
            <p:cNvPr id="35" name="Rectangle 19"/>
            <p:cNvSpPr>
              <a:spLocks/>
            </p:cNvSpPr>
            <p:nvPr/>
          </p:nvSpPr>
          <p:spPr bwMode="auto">
            <a:xfrm>
              <a:off x="4076700" y="0"/>
              <a:ext cx="2129234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Tasks</a:t>
              </a:r>
            </a:p>
          </p:txBody>
        </p:sp>
        <p:sp>
          <p:nvSpPr>
            <p:cNvPr id="36" name="Rectangle 20"/>
            <p:cNvSpPr>
              <a:spLocks/>
            </p:cNvSpPr>
            <p:nvPr/>
          </p:nvSpPr>
          <p:spPr bwMode="auto">
            <a:xfrm>
              <a:off x="4076700" y="44767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Code </a:t>
              </a:r>
              <a:r>
                <a:rPr lang="en-US" sz="1200" dirty="0" smtClean="0">
                  <a:solidFill>
                    <a:schemeClr val="tx1"/>
                  </a:solidFill>
                </a:rPr>
                <a:t>user </a:t>
              </a:r>
              <a:r>
                <a:rPr lang="en-US" sz="1200" dirty="0">
                  <a:solidFill>
                    <a:schemeClr val="tx1"/>
                  </a:solidFill>
                </a:rPr>
                <a:t>interface</a:t>
              </a:r>
            </a:p>
          </p:txBody>
        </p:sp>
        <p:sp>
          <p:nvSpPr>
            <p:cNvPr id="37" name="Rectangle 21"/>
            <p:cNvSpPr>
              <a:spLocks/>
            </p:cNvSpPr>
            <p:nvPr/>
          </p:nvSpPr>
          <p:spPr bwMode="auto">
            <a:xfrm>
              <a:off x="4076700" y="895350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200" dirty="0" smtClean="0">
                  <a:solidFill>
                    <a:schemeClr val="tx1"/>
                  </a:solidFill>
                </a:rPr>
                <a:t>Code </a:t>
              </a:r>
              <a:r>
                <a:rPr lang="en-US" sz="1200" dirty="0">
                  <a:solidFill>
                    <a:schemeClr val="tx1"/>
                  </a:solidFill>
                </a:rPr>
                <a:t>middle tier</a:t>
              </a:r>
            </a:p>
          </p:txBody>
        </p:sp>
        <p:sp>
          <p:nvSpPr>
            <p:cNvPr id="38" name="Rectangle 22"/>
            <p:cNvSpPr>
              <a:spLocks/>
            </p:cNvSpPr>
            <p:nvPr/>
          </p:nvSpPr>
          <p:spPr bwMode="auto">
            <a:xfrm>
              <a:off x="4076700" y="134302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Test the middle tier</a:t>
              </a:r>
            </a:p>
          </p:txBody>
        </p:sp>
        <p:sp>
          <p:nvSpPr>
            <p:cNvPr id="39" name="Rectangle 23"/>
            <p:cNvSpPr>
              <a:spLocks/>
            </p:cNvSpPr>
            <p:nvPr/>
          </p:nvSpPr>
          <p:spPr bwMode="auto">
            <a:xfrm>
              <a:off x="4076700" y="1781175"/>
              <a:ext cx="2129234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63500" bIns="63500" anchor="ctr"/>
            <a:lstStyle/>
            <a:p>
              <a:pPr algn="l"/>
              <a:r>
                <a:rPr lang="en-US" sz="1200">
                  <a:solidFill>
                    <a:schemeClr val="tx1"/>
                  </a:solidFill>
                </a:rPr>
                <a:t>Write online help</a:t>
              </a:r>
            </a:p>
          </p:txBody>
        </p:sp>
        <p:sp>
          <p:nvSpPr>
            <p:cNvPr id="40" name="Rectangle 24"/>
            <p:cNvSpPr>
              <a:spLocks/>
            </p:cNvSpPr>
            <p:nvPr/>
          </p:nvSpPr>
          <p:spPr bwMode="auto">
            <a:xfrm>
              <a:off x="620712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Mon</a:t>
              </a:r>
            </a:p>
          </p:txBody>
        </p:sp>
        <p:sp>
          <p:nvSpPr>
            <p:cNvPr id="41" name="Rectangle 25"/>
            <p:cNvSpPr>
              <a:spLocks/>
            </p:cNvSpPr>
            <p:nvPr/>
          </p:nvSpPr>
          <p:spPr bwMode="auto">
            <a:xfrm>
              <a:off x="6207125" y="457200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2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2" name="Rectangle 26"/>
            <p:cNvSpPr>
              <a:spLocks/>
            </p:cNvSpPr>
            <p:nvPr/>
          </p:nvSpPr>
          <p:spPr bwMode="auto">
            <a:xfrm>
              <a:off x="6207125" y="895350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43" name="Rectangle 27"/>
            <p:cNvSpPr>
              <a:spLocks/>
            </p:cNvSpPr>
            <p:nvPr/>
          </p:nvSpPr>
          <p:spPr bwMode="auto">
            <a:xfrm>
              <a:off x="6207125" y="1343025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2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4" name="Rectangle 28"/>
            <p:cNvSpPr>
              <a:spLocks/>
            </p:cNvSpPr>
            <p:nvPr/>
          </p:nvSpPr>
          <p:spPr bwMode="auto">
            <a:xfrm>
              <a:off x="6207125" y="1781175"/>
              <a:ext cx="587375" cy="442913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3500" tIns="63500" rIns="203068" bIns="63500" anchor="ctr"/>
            <a:lstStyle/>
            <a:p>
              <a:pPr algn="r"/>
              <a:r>
                <a:rPr lang="en-US" sz="12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45" name="Rectangle 29"/>
            <p:cNvSpPr>
              <a:spLocks/>
            </p:cNvSpPr>
            <p:nvPr/>
          </p:nvSpPr>
          <p:spPr bwMode="auto">
            <a:xfrm>
              <a:off x="6794500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>
                  <a:solidFill>
                    <a:srgbClr val="FFFFFF"/>
                  </a:solidFill>
                  <a:ea typeface="Gill Sans" charset="0"/>
                  <a:cs typeface="Gill Sans" charset="0"/>
                </a:rPr>
                <a:t>Tues</a:t>
              </a:r>
            </a:p>
          </p:txBody>
        </p:sp>
        <p:sp>
          <p:nvSpPr>
            <p:cNvPr id="46" name="Rectangle 30"/>
            <p:cNvSpPr>
              <a:spLocks/>
            </p:cNvSpPr>
            <p:nvPr/>
          </p:nvSpPr>
          <p:spPr bwMode="auto">
            <a:xfrm>
              <a:off x="738187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  <a:ea typeface="Gill Sans" charset="0"/>
                  <a:cs typeface="Gill Sans" charset="0"/>
                </a:rPr>
                <a:t>Wed</a:t>
              </a:r>
            </a:p>
          </p:txBody>
        </p:sp>
        <p:sp>
          <p:nvSpPr>
            <p:cNvPr id="47" name="Rectangle 31"/>
            <p:cNvSpPr>
              <a:spLocks/>
            </p:cNvSpPr>
            <p:nvPr/>
          </p:nvSpPr>
          <p:spPr bwMode="auto">
            <a:xfrm>
              <a:off x="7969250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 dirty="0" err="1">
                  <a:solidFill>
                    <a:srgbClr val="FFFFFF"/>
                  </a:solidFill>
                  <a:ea typeface="Gill Sans" charset="0"/>
                  <a:cs typeface="Gill Sans" charset="0"/>
                </a:rPr>
                <a:t>Thur</a:t>
              </a:r>
              <a:endParaRPr lang="en-US" sz="1200" dirty="0">
                <a:solidFill>
                  <a:srgbClr val="FFFFFF"/>
                </a:solidFill>
                <a:ea typeface="Gill Sans" charset="0"/>
                <a:cs typeface="Gill Sans" charset="0"/>
              </a:endParaRPr>
            </a:p>
          </p:txBody>
        </p:sp>
        <p:sp>
          <p:nvSpPr>
            <p:cNvPr id="48" name="Rectangle 32"/>
            <p:cNvSpPr>
              <a:spLocks/>
            </p:cNvSpPr>
            <p:nvPr/>
          </p:nvSpPr>
          <p:spPr bwMode="auto">
            <a:xfrm>
              <a:off x="8556625" y="0"/>
              <a:ext cx="587375" cy="442913"/>
            </a:xfrm>
            <a:prstGeom prst="rect">
              <a:avLst/>
            </a:prstGeom>
            <a:solidFill>
              <a:srgbClr val="3C88D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1066800" algn="l"/>
                </a:tabLst>
                <a:defRPr/>
              </a:pPr>
              <a:r>
                <a:rPr lang="en-US" sz="1200">
                  <a:solidFill>
                    <a:srgbClr val="FFFFFF"/>
                  </a:solidFill>
                  <a:ea typeface="Gill Sans" charset="0"/>
                  <a:cs typeface="Gill Sans" charset="0"/>
                </a:rPr>
                <a:t>Fri</a:t>
              </a:r>
            </a:p>
          </p:txBody>
        </p:sp>
        <p:grpSp>
          <p:nvGrpSpPr>
            <p:cNvPr id="49" name="Group 48"/>
            <p:cNvGrpSpPr>
              <a:grpSpLocks/>
            </p:cNvGrpSpPr>
            <p:nvPr/>
          </p:nvGrpSpPr>
          <p:grpSpPr bwMode="auto">
            <a:xfrm>
              <a:off x="7381875" y="457200"/>
              <a:ext cx="587375" cy="1771650"/>
              <a:chOff x="0" y="0"/>
              <a:chExt cx="640" cy="1248"/>
            </a:xfrm>
          </p:grpSpPr>
          <p:sp>
            <p:nvSpPr>
              <p:cNvPr id="85" name="Rectangle 4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6" name="Rectangle 5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7" name="Rectangle 5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8" name="Rectangle 5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0" name="Group 53"/>
            <p:cNvGrpSpPr>
              <a:grpSpLocks/>
            </p:cNvGrpSpPr>
            <p:nvPr/>
          </p:nvGrpSpPr>
          <p:grpSpPr bwMode="auto">
            <a:xfrm>
              <a:off x="6794500" y="457200"/>
              <a:ext cx="587375" cy="1771650"/>
              <a:chOff x="0" y="0"/>
              <a:chExt cx="640" cy="1248"/>
            </a:xfrm>
          </p:grpSpPr>
          <p:sp>
            <p:nvSpPr>
              <p:cNvPr id="81" name="Rectangle 5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2" name="Rectangle 5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3" name="Rectangle 5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4" name="Rectangle 5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1" name="Group 58"/>
            <p:cNvGrpSpPr>
              <a:grpSpLocks/>
            </p:cNvGrpSpPr>
            <p:nvPr/>
          </p:nvGrpSpPr>
          <p:grpSpPr bwMode="auto">
            <a:xfrm>
              <a:off x="8556625" y="457200"/>
              <a:ext cx="587375" cy="1771650"/>
              <a:chOff x="0" y="0"/>
              <a:chExt cx="640" cy="1248"/>
            </a:xfrm>
          </p:grpSpPr>
          <p:sp>
            <p:nvSpPr>
              <p:cNvPr id="77" name="Rectangle 5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8" name="Rectangle 6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9" name="Rectangle 6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80" name="Rectangle 6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2" name="Group 63"/>
            <p:cNvGrpSpPr>
              <a:grpSpLocks/>
            </p:cNvGrpSpPr>
            <p:nvPr/>
          </p:nvGrpSpPr>
          <p:grpSpPr bwMode="auto">
            <a:xfrm>
              <a:off x="7969250" y="457200"/>
              <a:ext cx="587375" cy="1771650"/>
              <a:chOff x="0" y="0"/>
              <a:chExt cx="640" cy="1248"/>
            </a:xfrm>
          </p:grpSpPr>
          <p:sp>
            <p:nvSpPr>
              <p:cNvPr id="73" name="Rectangle 6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4" name="Rectangle 6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5" name="Rectangle 6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76" name="Rectangle 6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3" name="Group 68"/>
            <p:cNvGrpSpPr>
              <a:grpSpLocks/>
            </p:cNvGrpSpPr>
            <p:nvPr/>
          </p:nvGrpSpPr>
          <p:grpSpPr bwMode="auto">
            <a:xfrm>
              <a:off x="6794500" y="457200"/>
              <a:ext cx="587375" cy="1771650"/>
              <a:chOff x="0" y="0"/>
              <a:chExt cx="640" cy="1248"/>
            </a:xfrm>
          </p:grpSpPr>
          <p:sp>
            <p:nvSpPr>
              <p:cNvPr id="69" name="Rectangle 6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0" name="Rectangle 7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12</a:t>
                </a:r>
              </a:p>
            </p:txBody>
          </p:sp>
          <p:sp>
            <p:nvSpPr>
              <p:cNvPr id="71" name="Rectangle 7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72" name="Rectangle 7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4" name="Group 73"/>
            <p:cNvGrpSpPr>
              <a:grpSpLocks/>
            </p:cNvGrpSpPr>
            <p:nvPr/>
          </p:nvGrpSpPr>
          <p:grpSpPr bwMode="auto">
            <a:xfrm>
              <a:off x="7969250" y="457200"/>
              <a:ext cx="587375" cy="1771650"/>
              <a:chOff x="0" y="0"/>
              <a:chExt cx="640" cy="1248"/>
            </a:xfrm>
          </p:grpSpPr>
          <p:sp>
            <p:nvSpPr>
              <p:cNvPr id="65" name="Rectangle 7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66" name="Rectangle 7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67" name="Rectangle 7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68" name="Rectangle 7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5" name="Group 78"/>
            <p:cNvGrpSpPr>
              <a:grpSpLocks/>
            </p:cNvGrpSpPr>
            <p:nvPr/>
          </p:nvGrpSpPr>
          <p:grpSpPr bwMode="auto">
            <a:xfrm>
              <a:off x="7381875" y="457200"/>
              <a:ext cx="587375" cy="1771650"/>
              <a:chOff x="0" y="0"/>
              <a:chExt cx="640" cy="1248"/>
            </a:xfrm>
          </p:grpSpPr>
          <p:sp>
            <p:nvSpPr>
              <p:cNvPr id="61" name="Rectangle 79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62" name="Rectangle 80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63" name="Rectangle 81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 dirty="0">
                    <a:solidFill>
                      <a:schemeClr val="tx1"/>
                    </a:solidFill>
                  </a:rPr>
                  <a:t>16</a:t>
                </a:r>
              </a:p>
            </p:txBody>
          </p:sp>
          <p:sp>
            <p:nvSpPr>
              <p:cNvPr id="64" name="Rectangle 82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8556625" y="457200"/>
              <a:ext cx="587375" cy="1771650"/>
              <a:chOff x="0" y="0"/>
              <a:chExt cx="640" cy="1248"/>
            </a:xfrm>
          </p:grpSpPr>
          <p:sp>
            <p:nvSpPr>
              <p:cNvPr id="57" name="Rectangle 84"/>
              <p:cNvSpPr>
                <a:spLocks/>
              </p:cNvSpPr>
              <p:nvPr/>
            </p:nvSpPr>
            <p:spPr bwMode="auto">
              <a:xfrm>
                <a:off x="0" y="0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8" name="Rectangle 85"/>
              <p:cNvSpPr>
                <a:spLocks/>
              </p:cNvSpPr>
              <p:nvPr/>
            </p:nvSpPr>
            <p:spPr bwMode="auto">
              <a:xfrm>
                <a:off x="0" y="312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59" name="Rectangle 86"/>
              <p:cNvSpPr>
                <a:spLocks/>
              </p:cNvSpPr>
              <p:nvPr/>
            </p:nvSpPr>
            <p:spPr bwMode="auto">
              <a:xfrm>
                <a:off x="0" y="624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63500" tIns="63500" rIns="203068" bIns="63500" anchor="ctr"/>
              <a:lstStyle/>
              <a:p>
                <a:pPr algn="r"/>
                <a:r>
                  <a:rPr lang="en-US" sz="120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60" name="Rectangle 87"/>
              <p:cNvSpPr>
                <a:spLocks/>
              </p:cNvSpPr>
              <p:nvPr/>
            </p:nvSpPr>
            <p:spPr bwMode="auto">
              <a:xfrm>
                <a:off x="0" y="936"/>
                <a:ext cx="640" cy="312"/>
              </a:xfrm>
              <a:prstGeom prst="rect">
                <a:avLst/>
              </a:prstGeom>
              <a:solidFill>
                <a:srgbClr val="E6E6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74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altLang="zh-CN" dirty="0" smtClean="0"/>
              <a:t>-3-5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27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33" name="Group 2"/>
          <p:cNvGrpSpPr>
            <a:grpSpLocks/>
          </p:cNvGrpSpPr>
          <p:nvPr/>
        </p:nvGrpSpPr>
        <p:grpSpPr bwMode="auto">
          <a:xfrm>
            <a:off x="656490" y="858582"/>
            <a:ext cx="3407307" cy="1682750"/>
            <a:chOff x="0" y="0"/>
            <a:chExt cx="2608" cy="1288"/>
          </a:xfrm>
        </p:grpSpPr>
        <p:sp>
          <p:nvSpPr>
            <p:cNvPr id="34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Rectangle 4"/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O</a:t>
              </a:r>
              <a:r>
                <a:rPr lang="en-US" dirty="0" smtClean="0">
                  <a:solidFill>
                    <a:srgbClr val="FFFFFF"/>
                  </a:solidFill>
                </a:rPr>
                <a:t>wner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（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PO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）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Scrum Master</a:t>
              </a:r>
              <a:endParaRPr lang="en-US" dirty="0">
                <a:solidFill>
                  <a:srgbClr val="FFFFFF"/>
                </a:solidFill>
              </a:endParaRPr>
            </a:p>
            <a:p>
              <a:pPr algn="l"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Team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团队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 algn="l"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Roles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角色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2"/>
          <p:cNvGrpSpPr>
            <a:grpSpLocks/>
          </p:cNvGrpSpPr>
          <p:nvPr/>
        </p:nvGrpSpPr>
        <p:grpSpPr bwMode="auto">
          <a:xfrm>
            <a:off x="4879444" y="858582"/>
            <a:ext cx="3407307" cy="1682750"/>
            <a:chOff x="0" y="0"/>
            <a:chExt cx="2608" cy="1288"/>
          </a:xfrm>
        </p:grpSpPr>
        <p:sp>
          <p:nvSpPr>
            <p:cNvPr id="43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25400">
              <a:solidFill>
                <a:srgbClr val="877B75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"/>
            <p:cNvSpPr>
              <a:spLocks/>
            </p:cNvSpPr>
            <p:nvPr/>
          </p:nvSpPr>
          <p:spPr bwMode="auto">
            <a:xfrm>
              <a:off x="96" y="392"/>
              <a:ext cx="2457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Product </a:t>
              </a:r>
              <a:r>
                <a:rPr lang="en-US" dirty="0" smtClean="0">
                  <a:solidFill>
                    <a:srgbClr val="FFFFFF"/>
                  </a:solidFill>
                </a:rPr>
                <a:t>Backlog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产</a:t>
              </a:r>
              <a:r>
                <a:rPr lang="zh-CN" altLang="en-US" dirty="0">
                  <a:solidFill>
                    <a:srgbClr val="FFFFFF"/>
                  </a:solidFill>
                </a:rPr>
                <a:t>品</a:t>
              </a:r>
              <a:r>
                <a:rPr lang="en-US" altLang="zh-CN" dirty="0" smtClean="0">
                  <a:solidFill>
                    <a:srgbClr val="FFFFFF"/>
                  </a:solidFill>
                </a:rPr>
                <a:t>Backlog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 </a:t>
              </a:r>
              <a:r>
                <a:rPr lang="en-US" dirty="0" smtClean="0">
                  <a:solidFill>
                    <a:srgbClr val="FFFFFF"/>
                  </a:solidFill>
                </a:rPr>
                <a:t>Backlog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 smtClean="0">
                  <a:solidFill>
                    <a:srgbClr val="FFFFFF"/>
                  </a:solidFill>
                </a:rPr>
                <a:t>Burndown Charts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燃尽图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5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10"/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Artifacts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工件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51" name="Group 2"/>
          <p:cNvGrpSpPr>
            <a:grpSpLocks/>
          </p:cNvGrpSpPr>
          <p:nvPr/>
        </p:nvGrpSpPr>
        <p:grpSpPr bwMode="auto">
          <a:xfrm>
            <a:off x="2749731" y="2645850"/>
            <a:ext cx="3613731" cy="2177302"/>
            <a:chOff x="0" y="0"/>
            <a:chExt cx="2766" cy="1288"/>
          </a:xfrm>
        </p:grpSpPr>
        <p:sp>
          <p:nvSpPr>
            <p:cNvPr id="52" name="AutoShape 3"/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B9B8BB"/>
            </a:solidFill>
            <a:ln w="76200">
              <a:solidFill>
                <a:srgbClr val="00B388"/>
              </a:solidFill>
              <a:round/>
              <a:headEnd/>
              <a:tailEnd/>
            </a:ln>
            <a:effectLst>
              <a:outerShdw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4"/>
            <p:cNvSpPr>
              <a:spLocks/>
            </p:cNvSpPr>
            <p:nvPr/>
          </p:nvSpPr>
          <p:spPr bwMode="auto">
            <a:xfrm>
              <a:off x="96" y="392"/>
              <a:ext cx="2670" cy="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>
                  <a:solidFill>
                    <a:srgbClr val="FFFFFF"/>
                  </a:solidFill>
                </a:rPr>
                <a:t>Sprint</a:t>
              </a: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Planning </a:t>
              </a:r>
              <a:r>
                <a:rPr lang="zh-CN" altLang="en-US" dirty="0">
                  <a:solidFill>
                    <a:srgbClr val="FFFFFF"/>
                  </a:solidFill>
                </a:rPr>
                <a:t>计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划会议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Daily </a:t>
              </a:r>
              <a:r>
                <a:rPr lang="en-US" dirty="0">
                  <a:solidFill>
                    <a:srgbClr val="FFFFFF"/>
                  </a:solidFill>
                </a:rPr>
                <a:t>Scrum meeting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每日例会</a:t>
              </a:r>
              <a:endParaRPr lang="en-US" dirty="0" smtClean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Sprint </a:t>
              </a:r>
              <a:r>
                <a:rPr lang="en-US" dirty="0">
                  <a:solidFill>
                    <a:srgbClr val="FFFFFF"/>
                  </a:solidFill>
                </a:rPr>
                <a:t>Review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审核会议</a:t>
              </a:r>
              <a:endParaRPr lang="zh-CN" altLang="en-US" dirty="0">
                <a:solidFill>
                  <a:srgbClr val="FFFFFF"/>
                </a:solidFill>
              </a:endParaRPr>
            </a:p>
            <a:p>
              <a:pPr>
                <a:buClr>
                  <a:srgbClr val="FFFFFF"/>
                </a:buClr>
                <a:buSzPct val="125000"/>
                <a:buFont typeface="Gill Sans" charset="0"/>
                <a:buChar char="•"/>
                <a:tabLst>
                  <a:tab pos="1066800" algn="l"/>
                </a:tabLst>
              </a:pPr>
              <a:r>
                <a:rPr lang="en-US" altLang="zh-CN" dirty="0">
                  <a:solidFill>
                    <a:srgbClr val="FFFFFF"/>
                  </a:solidFill>
                </a:rPr>
                <a:t>•</a:t>
              </a:r>
              <a:r>
                <a:rPr lang="en-US" dirty="0">
                  <a:solidFill>
                    <a:srgbClr val="FFFFFF"/>
                  </a:solidFill>
                </a:rPr>
                <a:t>Sprint Retrospective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回顾会议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"/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AutoShape 6"/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AutoShape 7"/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3 h 21600"/>
                <a:gd name="T4" fmla="*/ 0 w 21600"/>
                <a:gd name="T5" fmla="*/ 4 h 21600"/>
                <a:gd name="T6" fmla="*/ 5 w 21600"/>
                <a:gd name="T7" fmla="*/ 4 h 21600"/>
                <a:gd name="T8" fmla="*/ 5 w 21600"/>
                <a:gd name="T9" fmla="*/ 0 h 21600"/>
                <a:gd name="T10" fmla="*/ 3 w 21600"/>
                <a:gd name="T11" fmla="*/ 0 h 21600"/>
                <a:gd name="T12" fmla="*/ 3 w 21600"/>
                <a:gd name="T13" fmla="*/ 0 h 21600"/>
                <a:gd name="T14" fmla="*/ 3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8"/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9"/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877B75"/>
            </a:solidFill>
            <a:ln w="2540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10"/>
            <p:cNvSpPr>
              <a:spLocks/>
            </p:cNvSpPr>
            <p:nvPr/>
          </p:nvSpPr>
          <p:spPr bwMode="auto">
            <a:xfrm>
              <a:off x="104" y="8"/>
              <a:ext cx="1579" cy="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0800" tIns="50800" rIns="50800" bIns="50800"/>
            <a:lstStyle/>
            <a:p>
              <a:pPr>
                <a:tabLst>
                  <a:tab pos="1066800" algn="l"/>
                </a:tabLst>
              </a:pPr>
              <a:r>
                <a:rPr lang="en-US" dirty="0" smtClean="0">
                  <a:solidFill>
                    <a:srgbClr val="FFFFFF"/>
                  </a:solidFill>
                </a:rPr>
                <a:t>Ceremonies</a:t>
              </a:r>
              <a:r>
                <a:rPr lang="zh-CN" altLang="en-US" dirty="0">
                  <a:solidFill>
                    <a:srgbClr val="FFFFFF"/>
                  </a:solidFill>
                </a:rPr>
                <a:t> </a:t>
              </a:r>
              <a:r>
                <a:rPr lang="zh-CN" altLang="en-US" dirty="0" smtClean="0">
                  <a:solidFill>
                    <a:srgbClr val="FFFFFF"/>
                  </a:solidFill>
                </a:rPr>
                <a:t>仪式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83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计划会议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28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5987845" y="1983658"/>
            <a:ext cx="1902542" cy="1187245"/>
            <a:chOff x="0" y="0"/>
            <a:chExt cx="1393" cy="784"/>
          </a:xfrm>
        </p:grpSpPr>
        <p:pic>
          <p:nvPicPr>
            <p:cNvPr id="6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114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20"/>
            <p:cNvSpPr>
              <a:spLocks/>
            </p:cNvSpPr>
            <p:nvPr/>
          </p:nvSpPr>
          <p:spPr bwMode="auto">
            <a:xfrm>
              <a:off x="321" y="288"/>
              <a:ext cx="1072" cy="4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Sprint backlog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081" y="1028700"/>
            <a:ext cx="4918587" cy="342899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团队从产品</a:t>
            </a:r>
            <a:r>
              <a:rPr lang="en-US" altLang="zh-CN" dirty="0" smtClean="0"/>
              <a:t>backlog</a:t>
            </a:r>
            <a:r>
              <a:rPr lang="zh-CN" altLang="en-US" dirty="0" smtClean="0"/>
              <a:t>里选取工作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/>
              <a:t>创建</a:t>
            </a:r>
            <a:r>
              <a:rPr lang="en-US" dirty="0" smtClean="0"/>
              <a:t>Sprint backlog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sz="2000" dirty="0"/>
              <a:t>1-16 </a:t>
            </a:r>
            <a:r>
              <a:rPr lang="zh-CN" altLang="en-US" sz="2000" dirty="0" smtClean="0"/>
              <a:t>小时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zh-CN" altLang="en-US" sz="2000" dirty="0" smtClean="0"/>
              <a:t>合作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只考虑高阶设计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每日例会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29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50241" y="1626290"/>
            <a:ext cx="4041135" cy="2047524"/>
            <a:chOff x="1876424" y="1571977"/>
            <a:chExt cx="4907910" cy="2047524"/>
          </a:xfrm>
        </p:grpSpPr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1876424" y="1571977"/>
              <a:ext cx="4907910" cy="561238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昨天完成了什么？</a:t>
              </a:r>
              <a:endPara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endParaRPr>
            </a:p>
          </p:txBody>
        </p:sp>
        <p:sp>
          <p:nvSpPr>
            <p:cNvPr id="7" name="AutoShape 14"/>
            <p:cNvSpPr>
              <a:spLocks/>
            </p:cNvSpPr>
            <p:nvPr/>
          </p:nvSpPr>
          <p:spPr bwMode="auto">
            <a:xfrm>
              <a:off x="1876424" y="3058263"/>
              <a:ext cx="4907910" cy="561238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有什么困难？</a:t>
              </a:r>
              <a:endPara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endParaRPr>
            </a:p>
          </p:txBody>
        </p:sp>
        <p:sp>
          <p:nvSpPr>
            <p:cNvPr id="8" name="AutoShape 9"/>
            <p:cNvSpPr>
              <a:spLocks/>
            </p:cNvSpPr>
            <p:nvPr/>
          </p:nvSpPr>
          <p:spPr bwMode="auto">
            <a:xfrm>
              <a:off x="1876424" y="2324645"/>
              <a:ext cx="4907910" cy="561238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l">
                <a:tabLst>
                  <a:tab pos="1066800" algn="l"/>
                </a:tabLst>
                <a:defRPr/>
              </a:pPr>
              <a:r>
                <a:rPr lang="zh-CN" altLang="en-US" sz="2000" dirty="0" smtClean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今天会做什么？</a:t>
              </a:r>
              <a:endParaRPr lang="en-US" sz="2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09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为什么敏捷正流行？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46546" y="954038"/>
            <a:ext cx="7248525" cy="3571874"/>
            <a:chOff x="695325" y="866776"/>
            <a:chExt cx="7248525" cy="357187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5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74" y="866776"/>
              <a:ext cx="7115176" cy="1742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1000"/>
            </a:blip>
            <a:srcRect r="2980" b="6011"/>
            <a:stretch>
              <a:fillRect/>
            </a:stretch>
          </p:blipFill>
          <p:spPr bwMode="auto">
            <a:xfrm>
              <a:off x="695325" y="2502631"/>
              <a:ext cx="7229475" cy="1936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4295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审核会议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4918587" cy="342899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团队展示</a:t>
            </a:r>
            <a:r>
              <a:rPr lang="en-US" altLang="zh-CN" dirty="0" smtClean="0"/>
              <a:t>sprint</a:t>
            </a:r>
            <a:r>
              <a:rPr lang="zh-CN" altLang="en-US" dirty="0" smtClean="0"/>
              <a:t>成果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/>
              <a:t>一</a:t>
            </a:r>
            <a:r>
              <a:rPr lang="zh-CN" altLang="en-US" dirty="0" smtClean="0"/>
              <a:t>般变现为</a:t>
            </a:r>
            <a:r>
              <a:rPr lang="en-US" altLang="zh-CN" dirty="0" smtClean="0"/>
              <a:t>demo</a:t>
            </a:r>
            <a:endParaRPr lang="en-US" dirty="0"/>
          </a:p>
          <a:p>
            <a:pPr marL="225425" lvl="1" indent="-225425">
              <a:spcBef>
                <a:spcPts val="1000"/>
              </a:spcBef>
              <a:buSzPct val="100000"/>
            </a:pPr>
            <a:r>
              <a:rPr lang="zh-CN" altLang="en-US" sz="2000" dirty="0"/>
              <a:t>不</a:t>
            </a:r>
            <a:r>
              <a:rPr lang="zh-CN" altLang="en-US" sz="2000" dirty="0" smtClean="0"/>
              <a:t>要</a:t>
            </a:r>
            <a:r>
              <a:rPr lang="en-US" altLang="zh-CN" sz="2000" dirty="0" smtClean="0"/>
              <a:t>PPT</a:t>
            </a: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团队全体参与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zh-CN" altLang="en-US" dirty="0"/>
              <a:t>邀</a:t>
            </a:r>
            <a:r>
              <a:rPr lang="zh-CN" altLang="en-US" dirty="0" smtClean="0"/>
              <a:t>请所有人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30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5138" y="1547100"/>
            <a:ext cx="2092594" cy="207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19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回顾会</a:t>
            </a:r>
            <a:r>
              <a:rPr lang="zh-CN" altLang="en-US" dirty="0" smtClean="0"/>
              <a:t>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31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862814" y="1433034"/>
            <a:ext cx="3415990" cy="2124707"/>
            <a:chOff x="1676400" y="1549402"/>
            <a:chExt cx="6769100" cy="4102099"/>
          </a:xfrm>
        </p:grpSpPr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1676400" y="15494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zh-CN" altLang="en-US" sz="2000" b="1" dirty="0" smtClean="0">
                  <a:solidFill>
                    <a:schemeClr val="bg1"/>
                  </a:solidFill>
                </a:rPr>
                <a:t>开始做什么？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AutoShape 9"/>
            <p:cNvSpPr>
              <a:spLocks/>
            </p:cNvSpPr>
            <p:nvPr/>
          </p:nvSpPr>
          <p:spPr bwMode="auto">
            <a:xfrm>
              <a:off x="1676400" y="30861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zh-CN" altLang="en-US" sz="2000" b="1" dirty="0" smtClean="0">
                  <a:solidFill>
                    <a:schemeClr val="bg1"/>
                  </a:solidFill>
                </a:rPr>
                <a:t>停止做什么？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>
              <a:off x="1676400" y="4622802"/>
              <a:ext cx="6769100" cy="1028699"/>
            </a:xfrm>
            <a:prstGeom prst="roundRect">
              <a:avLst>
                <a:gd name="adj" fmla="val 29630"/>
              </a:avLst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/>
              <a:r>
                <a:rPr lang="zh-CN" altLang="en-US" sz="2000" b="1" dirty="0" smtClean="0">
                  <a:solidFill>
                    <a:schemeClr val="bg1"/>
                  </a:solidFill>
                </a:rPr>
                <a:t>继续做什么？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4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Scrum</a:t>
            </a:r>
            <a:r>
              <a:rPr lang="zh-CN" altLang="en-US" dirty="0" smtClean="0"/>
              <a:t>的价值观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32</a:t>
            </a:fld>
            <a:endParaRPr lang="en-US">
              <a:solidFill>
                <a:srgbClr val="617D78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60502866"/>
              </p:ext>
            </p:extLst>
          </p:nvPr>
        </p:nvGraphicFramePr>
        <p:xfrm>
          <a:off x="1391263" y="825500"/>
          <a:ext cx="6182033" cy="3643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36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1227" y="1373444"/>
            <a:ext cx="6856214" cy="1714500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5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34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35962" y="1028700"/>
            <a:ext cx="6574206" cy="3517830"/>
            <a:chOff x="0" y="779463"/>
            <a:chExt cx="8105776" cy="4084637"/>
          </a:xfrm>
        </p:grpSpPr>
        <p:grpSp>
          <p:nvGrpSpPr>
            <p:cNvPr id="6" name="Group 5"/>
            <p:cNvGrpSpPr/>
            <p:nvPr/>
          </p:nvGrpSpPr>
          <p:grpSpPr>
            <a:xfrm>
              <a:off x="252414" y="779463"/>
              <a:ext cx="7853362" cy="4084637"/>
              <a:chOff x="252414" y="779463"/>
              <a:chExt cx="7853362" cy="4084637"/>
            </a:xfrm>
          </p:grpSpPr>
          <p:pic>
            <p:nvPicPr>
              <p:cNvPr id="8" name="Picture 1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52414" y="925513"/>
                <a:ext cx="7853362" cy="3570287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2"/>
              <p:cNvGrpSpPr>
                <a:grpSpLocks/>
              </p:cNvGrpSpPr>
              <p:nvPr/>
            </p:nvGrpSpPr>
            <p:grpSpPr bwMode="auto">
              <a:xfrm>
                <a:off x="3908425" y="3849688"/>
                <a:ext cx="1101725" cy="730250"/>
                <a:chOff x="0" y="0"/>
                <a:chExt cx="694" cy="459"/>
              </a:xfrm>
            </p:grpSpPr>
            <p:pic>
              <p:nvPicPr>
                <p:cNvPr id="14" name="Picture 3"/>
                <p:cNvPicPr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69" y="154"/>
                  <a:ext cx="207" cy="151"/>
                </a:xfrm>
                <a:prstGeom prst="rect">
                  <a:avLst/>
                </a:prstGeom>
                <a:noFill/>
                <a:ln w="9525" cap="flat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5" name="Group 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94" cy="459"/>
                  <a:chOff x="0" y="0"/>
                  <a:chExt cx="694" cy="459"/>
                </a:xfrm>
              </p:grpSpPr>
              <p:grpSp>
                <p:nvGrpSpPr>
                  <p:cNvPr id="16" name="Group 5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694" cy="150"/>
                    <a:chOff x="0" y="0"/>
                    <a:chExt cx="694" cy="150"/>
                  </a:xfrm>
                </p:grpSpPr>
                <p:pic>
                  <p:nvPicPr>
                    <p:cNvPr id="22" name="Picture 6"/>
                    <p:cNvPicPr>
                      <a:picLocks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0" y="0"/>
                      <a:ext cx="206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3" name="Picture 7"/>
                    <p:cNvPicPr>
                      <a:picLocks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3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4" name="Picture 8"/>
                    <p:cNvPicPr>
                      <a:picLocks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7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7" name="Picture 16"/>
                  <p:cNvPicPr>
                    <a:picLocks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38" y="160"/>
                    <a:ext cx="206" cy="142"/>
                  </a:xfrm>
                  <a:prstGeom prst="rect">
                    <a:avLst/>
                  </a:prstGeom>
                  <a:noFill/>
                  <a:ln w="9525" cap="flat">
                    <a:noFill/>
                    <a:miter lim="800000"/>
                    <a:headEnd/>
                    <a:tailEnd/>
                  </a:ln>
                </p:spPr>
              </p:pic>
              <p:grpSp>
                <p:nvGrpSpPr>
                  <p:cNvPr id="18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0" y="309"/>
                    <a:ext cx="694" cy="150"/>
                    <a:chOff x="0" y="0"/>
                    <a:chExt cx="694" cy="150"/>
                  </a:xfrm>
                </p:grpSpPr>
                <p:pic>
                  <p:nvPicPr>
                    <p:cNvPr id="19" name="Picture 18"/>
                    <p:cNvPicPr>
                      <a:picLocks noChangeArrowheads="1"/>
                    </p:cNvPicPr>
                    <p:nvPr/>
                  </p:nvPicPr>
                  <p:blipFill>
                    <a:blip r:embed="rId6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0" y="5"/>
                      <a:ext cx="206" cy="142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0" name="Picture 19"/>
                    <p:cNvPicPr>
                      <a:picLocks noChangeArrowheads="1"/>
                    </p:cNvPicPr>
                    <p:nvPr/>
                  </p:nvPicPr>
                  <p:blipFill>
                    <a:blip r:embed="rId7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87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21" name="Picture 20"/>
                    <p:cNvPicPr>
                      <a:picLocks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43" y="0"/>
                      <a:ext cx="207" cy="150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10" name="Picture 14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28613" y="2689225"/>
                <a:ext cx="582612" cy="450850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sp>
            <p:nvSpPr>
              <p:cNvPr id="11" name="Rectangle 16"/>
              <p:cNvSpPr>
                <a:spLocks/>
              </p:cNvSpPr>
              <p:nvPr/>
            </p:nvSpPr>
            <p:spPr bwMode="auto">
              <a:xfrm>
                <a:off x="4240213" y="4622800"/>
                <a:ext cx="563562" cy="241300"/>
              </a:xfrm>
              <a:prstGeom prst="rect">
                <a:avLst/>
              </a:prstGeom>
              <a:noFill/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82296" bIns="38100">
                <a:spAutoFit/>
              </a:bodyPr>
              <a:lstStyle/>
              <a:p>
                <a:pPr marL="4763" algn="ctr"/>
                <a:r>
                  <a:rPr lang="en-US" sz="1100" dirty="0">
                    <a:solidFill>
                      <a:schemeClr val="tx1"/>
                    </a:solidFill>
                    <a:latin typeface="Verdana Bold" charset="0"/>
                    <a:ea typeface="Verdana Bold" charset="0"/>
                    <a:cs typeface="Verdana Bold" charset="0"/>
                    <a:sym typeface="Verdana Bold" charset="0"/>
                  </a:rPr>
                  <a:t>Team</a:t>
                </a:r>
              </a:p>
            </p:txBody>
          </p:sp>
          <p:pic>
            <p:nvPicPr>
              <p:cNvPr id="12" name="Picture 17"/>
              <p:cNvPicPr>
                <a:picLocks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691188" y="779463"/>
                <a:ext cx="582612" cy="490537"/>
              </a:xfrm>
              <a:prstGeom prst="rect">
                <a:avLst/>
              </a:prstGeom>
              <a:noFill/>
              <a:ln w="9525" cap="flat">
                <a:noFill/>
                <a:miter lim="800000"/>
                <a:headEnd/>
                <a:tailEnd/>
              </a:ln>
            </p:spPr>
          </p:pic>
          <p:sp>
            <p:nvSpPr>
              <p:cNvPr id="13" name="Rectangle 18"/>
              <p:cNvSpPr>
                <a:spLocks/>
              </p:cNvSpPr>
              <p:nvPr/>
            </p:nvSpPr>
            <p:spPr bwMode="auto">
              <a:xfrm>
                <a:off x="5427663" y="1303338"/>
                <a:ext cx="1165225" cy="241300"/>
              </a:xfrm>
              <a:prstGeom prst="rect">
                <a:avLst/>
              </a:prstGeom>
              <a:noFill/>
              <a:ln w="254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38100" tIns="38100" rIns="82296" bIns="38100">
                <a:spAutoFit/>
              </a:bodyPr>
              <a:lstStyle/>
              <a:p>
                <a:pPr marL="4763" algn="ctr"/>
                <a:r>
                  <a:rPr lang="en-US" sz="1100">
                    <a:solidFill>
                      <a:schemeClr val="tx1"/>
                    </a:solidFill>
                    <a:latin typeface="Verdana Bold" charset="0"/>
                    <a:ea typeface="Verdana Bold" charset="0"/>
                    <a:cs typeface="Verdana Bold" charset="0"/>
                    <a:sym typeface="Verdana Bold" charset="0"/>
                  </a:rPr>
                  <a:t>ScrumMaster</a:t>
                </a:r>
              </a:p>
            </p:txBody>
          </p:sp>
        </p:grpSp>
        <p:sp>
          <p:nvSpPr>
            <p:cNvPr id="7" name="Rectangle 15"/>
            <p:cNvSpPr>
              <a:spLocks/>
            </p:cNvSpPr>
            <p:nvPr/>
          </p:nvSpPr>
          <p:spPr bwMode="auto">
            <a:xfrm>
              <a:off x="0" y="3146425"/>
              <a:ext cx="1308100" cy="241300"/>
            </a:xfrm>
            <a:prstGeom prst="rect">
              <a:avLst/>
            </a:prstGeom>
            <a:noFill/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38100" tIns="38100" rIns="82296" bIns="38100">
              <a:spAutoFit/>
            </a:bodyPr>
            <a:lstStyle/>
            <a:p>
              <a:pPr marL="4763" algn="ctr"/>
              <a:r>
                <a:rPr lang="en-US" sz="1100" dirty="0">
                  <a:solidFill>
                    <a:schemeClr val="tx1"/>
                  </a:solidFill>
                  <a:latin typeface="Verdana Bold" charset="0"/>
                  <a:ea typeface="Verdana Bold" charset="0"/>
                  <a:cs typeface="Verdana Bold" charset="0"/>
                  <a:sym typeface="Verdana Bold" charset="0"/>
                </a:rPr>
                <a:t>Product Owner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7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这会特</a:t>
            </a:r>
            <a:r>
              <a:rPr lang="zh-CN" altLang="en-US" dirty="0"/>
              <a:t>别困难</a:t>
            </a:r>
            <a:r>
              <a:rPr lang="zh-CN" altLang="en-US" dirty="0" smtClean="0"/>
              <a:t>，</a:t>
            </a:r>
            <a:r>
              <a:rPr lang="zh-CN" altLang="en-US" dirty="0"/>
              <a:t>世上</a:t>
            </a:r>
            <a:r>
              <a:rPr lang="zh-CN" altLang="en-US" dirty="0" smtClean="0"/>
              <a:t>没</a:t>
            </a:r>
            <a:r>
              <a:rPr lang="zh-CN" altLang="en-US" dirty="0"/>
              <a:t>有</a:t>
            </a:r>
            <a:r>
              <a:rPr lang="zh-CN" altLang="en-US" dirty="0" smtClean="0"/>
              <a:t>银子弹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35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lum bright="16000" contrast="25000"/>
          </a:blip>
          <a:srcRect/>
          <a:stretch>
            <a:fillRect/>
          </a:stretch>
        </p:blipFill>
        <p:spPr bwMode="auto">
          <a:xfrm>
            <a:off x="1909763" y="1447800"/>
            <a:ext cx="4900612" cy="236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60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zh-CN" altLang="en-US" dirty="0" smtClean="0"/>
              <a:t>开始时你能完全明白吗？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4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326949"/>
            <a:ext cx="4067175" cy="2901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23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软件开发中项目的复杂性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5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5" descr="complexityspectrum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566"/>
          <a:stretch>
            <a:fillRect/>
          </a:stretch>
        </p:blipFill>
        <p:spPr bwMode="auto">
          <a:xfrm>
            <a:off x="1857374" y="893401"/>
            <a:ext cx="5029202" cy="3912899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70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丢失信息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6</a:t>
            </a:fld>
            <a:endParaRPr lang="en-US">
              <a:solidFill>
                <a:srgbClr val="617D78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3595" y="1153755"/>
            <a:ext cx="7281278" cy="2578159"/>
            <a:chOff x="655104" y="962026"/>
            <a:chExt cx="7281278" cy="2578159"/>
          </a:xfrm>
        </p:grpSpPr>
        <p:pic>
          <p:nvPicPr>
            <p:cNvPr id="6" name="Picture 1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86119" y="971808"/>
              <a:ext cx="1038252" cy="903651"/>
            </a:xfrm>
            <a:prstGeom prst="rect">
              <a:avLst/>
            </a:prstGeom>
            <a:noFill/>
          </p:spPr>
        </p:pic>
        <p:pic>
          <p:nvPicPr>
            <p:cNvPr id="7" name="Picture 10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28811" y="978898"/>
              <a:ext cx="1038252" cy="905459"/>
            </a:xfrm>
            <a:prstGeom prst="rect">
              <a:avLst/>
            </a:prstGeom>
            <a:noFill/>
          </p:spPr>
        </p:pic>
        <p:pic>
          <p:nvPicPr>
            <p:cNvPr id="8" name="Picture 10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99472" y="969717"/>
              <a:ext cx="1035177" cy="909073"/>
            </a:xfrm>
            <a:prstGeom prst="rect">
              <a:avLst/>
            </a:prstGeom>
            <a:noFill/>
          </p:spPr>
        </p:pic>
        <p:pic>
          <p:nvPicPr>
            <p:cNvPr id="9" name="Picture 10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2602" y="972709"/>
              <a:ext cx="1041327" cy="906362"/>
            </a:xfrm>
            <a:prstGeom prst="rect">
              <a:avLst/>
            </a:prstGeom>
            <a:noFill/>
          </p:spPr>
        </p:pic>
        <p:pic>
          <p:nvPicPr>
            <p:cNvPr id="10" name="Picture 10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8352" y="2229044"/>
              <a:ext cx="1053626" cy="918109"/>
            </a:xfrm>
            <a:prstGeom prst="rect">
              <a:avLst/>
            </a:prstGeom>
            <a:noFill/>
          </p:spPr>
        </p:pic>
        <p:pic>
          <p:nvPicPr>
            <p:cNvPr id="11" name="Picture 10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27237" y="2217774"/>
              <a:ext cx="1031078" cy="927147"/>
            </a:xfrm>
            <a:prstGeom prst="rect">
              <a:avLst/>
            </a:prstGeom>
            <a:noFill/>
          </p:spPr>
        </p:pic>
        <p:pic>
          <p:nvPicPr>
            <p:cNvPr id="12" name="Picture 10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93481" y="2217774"/>
              <a:ext cx="1039278" cy="927146"/>
            </a:xfrm>
            <a:prstGeom prst="rect">
              <a:avLst/>
            </a:prstGeom>
            <a:noFill/>
          </p:spPr>
        </p:pic>
        <p:pic>
          <p:nvPicPr>
            <p:cNvPr id="13" name="Picture 1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355307" y="2221257"/>
              <a:ext cx="1029027" cy="918108"/>
            </a:xfrm>
            <a:prstGeom prst="rect">
              <a:avLst/>
            </a:prstGeom>
            <a:noFill/>
          </p:spPr>
        </p:pic>
        <p:pic>
          <p:nvPicPr>
            <p:cNvPr id="14" name="Picture 1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95054" y="2217774"/>
              <a:ext cx="1041328" cy="927146"/>
            </a:xfrm>
            <a:prstGeom prst="rect">
              <a:avLst/>
            </a:prstGeom>
            <a:noFill/>
          </p:spPr>
        </p:pic>
        <p:sp>
          <p:nvSpPr>
            <p:cNvPr id="15" name="Text Box 202"/>
            <p:cNvSpPr txBox="1">
              <a:spLocks noChangeArrowheads="1"/>
            </p:cNvSpPr>
            <p:nvPr/>
          </p:nvSpPr>
          <p:spPr bwMode="auto">
            <a:xfrm>
              <a:off x="1014710" y="1874694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1</a:t>
              </a:r>
              <a:endParaRPr lang="af-ZA" b="1" dirty="0"/>
            </a:p>
          </p:txBody>
        </p:sp>
        <p:sp>
          <p:nvSpPr>
            <p:cNvPr id="16" name="Text Box 203"/>
            <p:cNvSpPr txBox="1">
              <a:spLocks noChangeArrowheads="1"/>
            </p:cNvSpPr>
            <p:nvPr/>
          </p:nvSpPr>
          <p:spPr bwMode="auto">
            <a:xfrm>
              <a:off x="2600005" y="1892028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2</a:t>
              </a:r>
              <a:endParaRPr lang="af-ZA" b="1" dirty="0"/>
            </a:p>
          </p:txBody>
        </p:sp>
        <p:sp>
          <p:nvSpPr>
            <p:cNvPr id="17" name="Text Box 204"/>
            <p:cNvSpPr txBox="1">
              <a:spLocks noChangeArrowheads="1"/>
            </p:cNvSpPr>
            <p:nvPr/>
          </p:nvSpPr>
          <p:spPr bwMode="auto">
            <a:xfrm>
              <a:off x="4163997" y="1882503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3</a:t>
              </a:r>
              <a:endParaRPr lang="af-ZA" b="1" dirty="0"/>
            </a:p>
          </p:txBody>
        </p:sp>
        <p:sp>
          <p:nvSpPr>
            <p:cNvPr id="18" name="Text Box 205"/>
            <p:cNvSpPr txBox="1">
              <a:spLocks noChangeArrowheads="1"/>
            </p:cNvSpPr>
            <p:nvPr/>
          </p:nvSpPr>
          <p:spPr bwMode="auto">
            <a:xfrm>
              <a:off x="5711191" y="1892886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4</a:t>
              </a:r>
              <a:endParaRPr lang="af-ZA" b="1" dirty="0"/>
            </a:p>
          </p:txBody>
        </p:sp>
        <p:sp>
          <p:nvSpPr>
            <p:cNvPr id="19" name="Text Box 206"/>
            <p:cNvSpPr txBox="1">
              <a:spLocks noChangeArrowheads="1"/>
            </p:cNvSpPr>
            <p:nvPr/>
          </p:nvSpPr>
          <p:spPr bwMode="auto">
            <a:xfrm>
              <a:off x="7275184" y="1873836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5</a:t>
              </a:r>
              <a:endParaRPr lang="af-ZA" b="1" dirty="0"/>
            </a:p>
          </p:txBody>
        </p:sp>
        <p:sp>
          <p:nvSpPr>
            <p:cNvPr id="20" name="Text Box 207"/>
            <p:cNvSpPr txBox="1">
              <a:spLocks noChangeArrowheads="1"/>
            </p:cNvSpPr>
            <p:nvPr/>
          </p:nvSpPr>
          <p:spPr bwMode="auto">
            <a:xfrm>
              <a:off x="1016962" y="3133610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6</a:t>
              </a:r>
              <a:endParaRPr lang="af-ZA" b="1" dirty="0"/>
            </a:p>
          </p:txBody>
        </p:sp>
        <p:sp>
          <p:nvSpPr>
            <p:cNvPr id="21" name="Text Box 208"/>
            <p:cNvSpPr txBox="1">
              <a:spLocks noChangeArrowheads="1"/>
            </p:cNvSpPr>
            <p:nvPr/>
          </p:nvSpPr>
          <p:spPr bwMode="auto">
            <a:xfrm>
              <a:off x="2609530" y="3124085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7</a:t>
              </a:r>
              <a:endParaRPr lang="af-ZA" b="1" dirty="0"/>
            </a:p>
          </p:txBody>
        </p:sp>
        <p:sp>
          <p:nvSpPr>
            <p:cNvPr id="22" name="Text Box 209"/>
            <p:cNvSpPr txBox="1">
              <a:spLocks noChangeArrowheads="1"/>
            </p:cNvSpPr>
            <p:nvPr/>
          </p:nvSpPr>
          <p:spPr bwMode="auto">
            <a:xfrm>
              <a:off x="4173522" y="3160470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8</a:t>
              </a:r>
              <a:endParaRPr lang="af-ZA" b="1" dirty="0"/>
            </a:p>
          </p:txBody>
        </p:sp>
        <p:sp>
          <p:nvSpPr>
            <p:cNvPr id="23" name="Text Box 210"/>
            <p:cNvSpPr txBox="1">
              <a:spLocks noChangeArrowheads="1"/>
            </p:cNvSpPr>
            <p:nvPr/>
          </p:nvSpPr>
          <p:spPr bwMode="auto">
            <a:xfrm>
              <a:off x="5720716" y="3150945"/>
              <a:ext cx="234761" cy="34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9</a:t>
              </a:r>
              <a:endParaRPr lang="af-ZA" b="1" dirty="0"/>
            </a:p>
          </p:txBody>
        </p:sp>
        <p:sp>
          <p:nvSpPr>
            <p:cNvPr id="24" name="Text Box 211"/>
            <p:cNvSpPr txBox="1">
              <a:spLocks noChangeArrowheads="1"/>
            </p:cNvSpPr>
            <p:nvPr/>
          </p:nvSpPr>
          <p:spPr bwMode="auto">
            <a:xfrm>
              <a:off x="7210425" y="3170853"/>
              <a:ext cx="55772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b="1" dirty="0">
                  <a:ea typeface="宋体" pitchFamily="2" charset="-122"/>
                </a:rPr>
                <a:t>10</a:t>
              </a:r>
              <a:endParaRPr lang="af-ZA" b="1" dirty="0"/>
            </a:p>
          </p:txBody>
        </p:sp>
        <p:pic>
          <p:nvPicPr>
            <p:cNvPr id="25" name="Picture 309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55104" y="962026"/>
              <a:ext cx="1053626" cy="905459"/>
            </a:xfrm>
            <a:prstGeom prst="rect">
              <a:avLst/>
            </a:prstGeom>
            <a:noFill/>
          </p:spPr>
        </p:pic>
      </p:grpSp>
      <p:grpSp>
        <p:nvGrpSpPr>
          <p:cNvPr id="26" name="Group 25"/>
          <p:cNvGrpSpPr/>
          <p:nvPr/>
        </p:nvGrpSpPr>
        <p:grpSpPr>
          <a:xfrm>
            <a:off x="985147" y="3637786"/>
            <a:ext cx="6830257" cy="1098585"/>
            <a:chOff x="986630" y="3559577"/>
            <a:chExt cx="6830257" cy="1098585"/>
          </a:xfrm>
        </p:grpSpPr>
        <p:sp>
          <p:nvSpPr>
            <p:cNvPr id="27" name="Text Box 213"/>
            <p:cNvSpPr txBox="1">
              <a:spLocks noChangeArrowheads="1"/>
            </p:cNvSpPr>
            <p:nvPr/>
          </p:nvSpPr>
          <p:spPr bwMode="auto">
            <a:xfrm>
              <a:off x="986630" y="3759725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2. </a:t>
              </a:r>
              <a:r>
                <a:rPr lang="zh-CN" altLang="en-US" sz="1200" dirty="0" smtClean="0">
                  <a:ea typeface="宋体" pitchFamily="2" charset="-122"/>
                </a:rPr>
                <a:t>客户需求里写的</a:t>
              </a:r>
              <a:endParaRPr lang="af-ZA" sz="1200" dirty="0"/>
            </a:p>
          </p:txBody>
        </p:sp>
        <p:sp>
          <p:nvSpPr>
            <p:cNvPr id="28" name="Text Box 214"/>
            <p:cNvSpPr txBox="1">
              <a:spLocks noChangeArrowheads="1"/>
            </p:cNvSpPr>
            <p:nvPr/>
          </p:nvSpPr>
          <p:spPr bwMode="auto">
            <a:xfrm>
              <a:off x="986630" y="3985898"/>
              <a:ext cx="35948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3. </a:t>
              </a:r>
              <a:r>
                <a:rPr lang="zh-CN" altLang="en-US" sz="1200" dirty="0" smtClean="0">
                  <a:ea typeface="宋体" pitchFamily="2" charset="-122"/>
                </a:rPr>
                <a:t>项目经理理解的</a:t>
              </a:r>
              <a:endParaRPr lang="af-ZA" sz="1200" dirty="0"/>
            </a:p>
          </p:txBody>
        </p:sp>
        <p:sp>
          <p:nvSpPr>
            <p:cNvPr id="29" name="Text Box 215"/>
            <p:cNvSpPr txBox="1">
              <a:spLocks noChangeArrowheads="1"/>
            </p:cNvSpPr>
            <p:nvPr/>
          </p:nvSpPr>
          <p:spPr bwMode="auto">
            <a:xfrm>
              <a:off x="986630" y="4183015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4. </a:t>
              </a:r>
              <a:r>
                <a:rPr lang="zh-CN" altLang="en-US" sz="1200" dirty="0" smtClean="0">
                  <a:ea typeface="宋体" pitchFamily="2" charset="-122"/>
                </a:rPr>
                <a:t>设计人员设计的</a:t>
              </a:r>
              <a:endParaRPr lang="af-ZA" sz="1200" dirty="0"/>
            </a:p>
          </p:txBody>
        </p:sp>
        <p:sp>
          <p:nvSpPr>
            <p:cNvPr id="30" name="Text Box 216"/>
            <p:cNvSpPr txBox="1">
              <a:spLocks noChangeArrowheads="1"/>
            </p:cNvSpPr>
            <p:nvPr/>
          </p:nvSpPr>
          <p:spPr bwMode="auto">
            <a:xfrm>
              <a:off x="986630" y="4373515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5. </a:t>
              </a:r>
              <a:r>
                <a:rPr lang="zh-CN" altLang="en-US" sz="1200" dirty="0" smtClean="0">
                  <a:ea typeface="宋体" pitchFamily="2" charset="-122"/>
                </a:rPr>
                <a:t>开发人员开发的</a:t>
              </a:r>
              <a:endParaRPr lang="af-ZA" sz="1200" dirty="0"/>
            </a:p>
          </p:txBody>
        </p:sp>
        <p:sp>
          <p:nvSpPr>
            <p:cNvPr id="31" name="Text Box 308"/>
            <p:cNvSpPr txBox="1">
              <a:spLocks noChangeArrowheads="1"/>
            </p:cNvSpPr>
            <p:nvPr/>
          </p:nvSpPr>
          <p:spPr bwMode="auto">
            <a:xfrm>
              <a:off x="986630" y="3559577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1. </a:t>
              </a:r>
              <a:r>
                <a:rPr lang="zh-CN" altLang="en-US" sz="1200" dirty="0" smtClean="0">
                  <a:ea typeface="宋体" pitchFamily="2" charset="-122"/>
                </a:rPr>
                <a:t>销售承诺的</a:t>
              </a:r>
              <a:endParaRPr lang="af-ZA" sz="1200" dirty="0"/>
            </a:p>
          </p:txBody>
        </p:sp>
        <p:sp>
          <p:nvSpPr>
            <p:cNvPr id="32" name="Text Box 491"/>
            <p:cNvSpPr txBox="1">
              <a:spLocks noChangeArrowheads="1"/>
            </p:cNvSpPr>
            <p:nvPr/>
          </p:nvSpPr>
          <p:spPr bwMode="auto">
            <a:xfrm>
              <a:off x="4578016" y="3759725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7. </a:t>
              </a:r>
              <a:r>
                <a:rPr lang="zh-CN" altLang="en-US" sz="1200" dirty="0" smtClean="0">
                  <a:ea typeface="宋体" pitchFamily="2" charset="-122"/>
                </a:rPr>
                <a:t>这是安装包</a:t>
              </a:r>
              <a:endParaRPr lang="af-ZA" sz="1200" dirty="0"/>
            </a:p>
          </p:txBody>
        </p:sp>
        <p:sp>
          <p:nvSpPr>
            <p:cNvPr id="33" name="Text Box 492"/>
            <p:cNvSpPr txBox="1">
              <a:spLocks noChangeArrowheads="1"/>
            </p:cNvSpPr>
            <p:nvPr/>
          </p:nvSpPr>
          <p:spPr bwMode="auto">
            <a:xfrm>
              <a:off x="4569094" y="3959874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8. </a:t>
              </a:r>
              <a:r>
                <a:rPr lang="zh-CN" altLang="en-US" sz="1200" dirty="0" smtClean="0">
                  <a:ea typeface="宋体" pitchFamily="2" charset="-122"/>
                </a:rPr>
                <a:t>这是开销</a:t>
              </a:r>
              <a:endParaRPr lang="af-ZA" sz="1200" dirty="0"/>
            </a:p>
          </p:txBody>
        </p:sp>
        <p:sp>
          <p:nvSpPr>
            <p:cNvPr id="34" name="Text Box 493"/>
            <p:cNvSpPr txBox="1">
              <a:spLocks noChangeArrowheads="1"/>
            </p:cNvSpPr>
            <p:nvPr/>
          </p:nvSpPr>
          <p:spPr bwMode="auto">
            <a:xfrm>
              <a:off x="4578015" y="4160022"/>
              <a:ext cx="285063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9. </a:t>
              </a:r>
              <a:r>
                <a:rPr lang="zh-CN" altLang="en-US" sz="1200" dirty="0" smtClean="0">
                  <a:ea typeface="宋体" pitchFamily="2" charset="-122"/>
                </a:rPr>
                <a:t>这是售后支持</a:t>
              </a:r>
              <a:endParaRPr lang="af-ZA" sz="1200" dirty="0"/>
            </a:p>
          </p:txBody>
        </p:sp>
        <p:sp>
          <p:nvSpPr>
            <p:cNvPr id="35" name="Text Box 494"/>
            <p:cNvSpPr txBox="1">
              <a:spLocks noChangeArrowheads="1"/>
            </p:cNvSpPr>
            <p:nvPr/>
          </p:nvSpPr>
          <p:spPr bwMode="auto">
            <a:xfrm>
              <a:off x="4536777" y="4381163"/>
              <a:ext cx="328011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 smtClean="0">
                  <a:ea typeface="宋体" pitchFamily="2" charset="-122"/>
                </a:rPr>
                <a:t>10. </a:t>
              </a:r>
              <a:r>
                <a:rPr lang="zh-CN" altLang="en-US" sz="1200" dirty="0" smtClean="0">
                  <a:ea typeface="宋体" pitchFamily="2" charset="-122"/>
                </a:rPr>
                <a:t>这才客户真正想要的</a:t>
              </a:r>
              <a:endParaRPr lang="af-ZA" sz="1200" dirty="0"/>
            </a:p>
          </p:txBody>
        </p:sp>
        <p:sp>
          <p:nvSpPr>
            <p:cNvPr id="36" name="Text Box 495"/>
            <p:cNvSpPr txBox="1">
              <a:spLocks noChangeArrowheads="1"/>
            </p:cNvSpPr>
            <p:nvPr/>
          </p:nvSpPr>
          <p:spPr bwMode="auto">
            <a:xfrm>
              <a:off x="4578016" y="3559577"/>
              <a:ext cx="275859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af-ZA" altLang="zh-CN" sz="1200" dirty="0">
                  <a:ea typeface="宋体" pitchFamily="2" charset="-122"/>
                </a:rPr>
                <a:t>6. </a:t>
              </a:r>
              <a:r>
                <a:rPr lang="zh-CN" altLang="en-US" sz="1200" dirty="0" smtClean="0">
                  <a:ea typeface="宋体" pitchFamily="2" charset="-122"/>
                </a:rPr>
                <a:t>这是文档</a:t>
              </a:r>
              <a:endParaRPr lang="af-Z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27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瀑布 </a:t>
            </a:r>
            <a:r>
              <a:rPr lang="en-US" dirty="0" smtClean="0"/>
              <a:t>VS  </a:t>
            </a:r>
            <a:r>
              <a:rPr lang="zh-CN" altLang="en-US" dirty="0" smtClean="0"/>
              <a:t>敏捷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7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921" y="709063"/>
            <a:ext cx="6703320" cy="3827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490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敏捷的好处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8</a:t>
            </a:fld>
            <a:endParaRPr lang="en-US">
              <a:solidFill>
                <a:srgbClr val="617D78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3983151"/>
              </p:ext>
            </p:extLst>
          </p:nvPr>
        </p:nvGraphicFramePr>
        <p:xfrm>
          <a:off x="1479792" y="1135626"/>
          <a:ext cx="6182033" cy="2875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907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1227" y="1373444"/>
            <a:ext cx="6856214" cy="1714500"/>
          </a:xfrm>
        </p:spPr>
        <p:txBody>
          <a:bodyPr/>
          <a:lstStyle/>
          <a:p>
            <a:r>
              <a:rPr lang="zh-CN" altLang="en-US" b="0" dirty="0"/>
              <a:t>什</a:t>
            </a:r>
            <a:r>
              <a:rPr lang="zh-CN" altLang="en-US" b="0" dirty="0" smtClean="0"/>
              <a:t>么是敏捷？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 smtClean="0"/>
              <a:t>不是一个单一方法论、过程或框架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It is NOT a methodology</a:t>
            </a:r>
            <a:r>
              <a:rPr lang="en-US" dirty="0" smtClean="0"/>
              <a:t>, process</a:t>
            </a:r>
            <a:r>
              <a:rPr lang="en-US" dirty="0"/>
              <a:t>, or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_PPT_Standard_template_4x3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Jodie - HP Simplified">
      <a:majorFont>
        <a:latin typeface="HP Simplified"/>
        <a:ea typeface="微软雅黑"/>
        <a:cs typeface=""/>
      </a:majorFont>
      <a:minorFont>
        <a:latin typeface="HP Simplifie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205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201205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_201205">
  <a:themeElements>
    <a:clrScheme name="Custom 17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HP Theme Text Master">
  <a:themeElements>
    <a:clrScheme name="HP Colour Theme 2011">
      <a:dk1>
        <a:sysClr val="windowText" lastClr="000000"/>
      </a:dk1>
      <a:lt1>
        <a:sysClr val="window" lastClr="FFFFFF"/>
      </a:lt1>
      <a:dk2>
        <a:srgbClr val="858689"/>
      </a:dk2>
      <a:lt2>
        <a:srgbClr val="DDDEDD"/>
      </a:lt2>
      <a:accent1>
        <a:srgbClr val="007FC5"/>
      </a:accent1>
      <a:accent2>
        <a:srgbClr val="00A145"/>
      </a:accent2>
      <a:accent3>
        <a:srgbClr val="F39900"/>
      </a:accent3>
      <a:accent4>
        <a:srgbClr val="E31C19"/>
      </a:accent4>
      <a:accent5>
        <a:srgbClr val="56378A"/>
      </a:accent5>
      <a:accent6>
        <a:srgbClr val="7DCEF0"/>
      </a:accent6>
      <a:hlink>
        <a:srgbClr val="0000FF"/>
      </a:hlink>
      <a:folHlink>
        <a:srgbClr val="800080"/>
      </a:folHlink>
    </a:clrScheme>
    <a:fontScheme name="HP-Futura">
      <a:majorFont>
        <a:latin typeface="Futura Bk"/>
        <a:ea typeface=""/>
        <a:cs typeface=""/>
      </a:majorFont>
      <a:minorFont>
        <a:latin typeface="Futura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>
            <a:latin typeface="Futura Bk"/>
            <a:cs typeface="Futura B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7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HP_PPT_Standard_template_4x3</Template>
  <TotalTime>11845</TotalTime>
  <Words>1558</Words>
  <Application>Microsoft Office PowerPoint</Application>
  <PresentationFormat>On-screen Show (16:9)</PresentationFormat>
  <Paragraphs>334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35</vt:i4>
      </vt:variant>
    </vt:vector>
  </HeadingPairs>
  <TitlesOfParts>
    <vt:vector size="57" baseType="lpstr">
      <vt:lpstr>Ami R</vt:lpstr>
      <vt:lpstr>Futura</vt:lpstr>
      <vt:lpstr>Gill Sans</vt:lpstr>
      <vt:lpstr>Lucida Grande</vt:lpstr>
      <vt:lpstr>微软雅黑</vt:lpstr>
      <vt:lpstr>黑体</vt:lpstr>
      <vt:lpstr>宋体</vt:lpstr>
      <vt:lpstr>ヒラギノ角ゴ Pro W3</vt:lpstr>
      <vt:lpstr>Arial</vt:lpstr>
      <vt:lpstr>Calibri</vt:lpstr>
      <vt:lpstr>Courier New</vt:lpstr>
      <vt:lpstr>Futura Bk</vt:lpstr>
      <vt:lpstr>Futura Hv</vt:lpstr>
      <vt:lpstr>HP Simplified</vt:lpstr>
      <vt:lpstr>Times New Roman</vt:lpstr>
      <vt:lpstr>Verdana Bold</vt:lpstr>
      <vt:lpstr>HP_PPT_Standard_template_4x3</vt:lpstr>
      <vt:lpstr>201205</vt:lpstr>
      <vt:lpstr>1_201205</vt:lpstr>
      <vt:lpstr>2_201205</vt:lpstr>
      <vt:lpstr>HP Theme Text Master</vt:lpstr>
      <vt:lpstr>HPE_Standard_Arial_16x9_v2</vt:lpstr>
      <vt:lpstr>敏捷软件开发</vt:lpstr>
      <vt:lpstr>为什么要敏捷？</vt:lpstr>
      <vt:lpstr>为什么敏捷正流行？</vt:lpstr>
      <vt:lpstr>在开始时你能完全明白吗？</vt:lpstr>
      <vt:lpstr>软件开发中项目的复杂性</vt:lpstr>
      <vt:lpstr>丢失信息</vt:lpstr>
      <vt:lpstr>瀑布 VS  敏捷 </vt:lpstr>
      <vt:lpstr>敏捷的好处</vt:lpstr>
      <vt:lpstr>什么是敏捷？</vt:lpstr>
      <vt:lpstr>PowerPoint Presentation</vt:lpstr>
      <vt:lpstr>价值观和原则</vt:lpstr>
      <vt:lpstr>敏捷宣言价值观</vt:lpstr>
      <vt:lpstr>敏捷原则</vt:lpstr>
      <vt:lpstr>什么是Scrum？</vt:lpstr>
      <vt:lpstr>Scrum</vt:lpstr>
      <vt:lpstr>Scrum – 100字描述</vt:lpstr>
      <vt:lpstr>PowerPoint Presentation</vt:lpstr>
      <vt:lpstr>3-3-5</vt:lpstr>
      <vt:lpstr>PO</vt:lpstr>
      <vt:lpstr>Scrum Master </vt:lpstr>
      <vt:lpstr>Team团队</vt:lpstr>
      <vt:lpstr>“鸡”与“猪”的故事</vt:lpstr>
      <vt:lpstr>3-3-5</vt:lpstr>
      <vt:lpstr>产品Backlog </vt:lpstr>
      <vt:lpstr>Sprint Backlog</vt:lpstr>
      <vt:lpstr>燃尽图</vt:lpstr>
      <vt:lpstr>3-3-5</vt:lpstr>
      <vt:lpstr>计划会议</vt:lpstr>
      <vt:lpstr>每日例会</vt:lpstr>
      <vt:lpstr>审核会议</vt:lpstr>
      <vt:lpstr>回顾会议</vt:lpstr>
      <vt:lpstr>Scrum的价值观</vt:lpstr>
      <vt:lpstr>总结</vt:lpstr>
      <vt:lpstr>PowerPoint Presentation</vt:lpstr>
      <vt:lpstr>这会特别困难，世上没有银子弹</vt:lpstr>
    </vt:vector>
  </TitlesOfParts>
  <Company>HP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 Review</dc:title>
  <dc:subject>PMR for TS Domain Projects</dc:subject>
  <dc:creator>Li, Yan (Dennis, HPIT-GADSC)</dc:creator>
  <cp:keywords>TS Domain Projects</cp:keywords>
  <dc:description>Dennis, &lt;Nov 7, 2012&gt; - Initialize this document.</dc:description>
  <cp:lastModifiedBy>Pan, Yi (Yi, HPIT-DS-TCoE)</cp:lastModifiedBy>
  <cp:revision>670</cp:revision>
  <cp:lastPrinted>2012-04-26T19:23:55Z</cp:lastPrinted>
  <dcterms:created xsi:type="dcterms:W3CDTF">2012-11-02T12:01:11Z</dcterms:created>
  <dcterms:modified xsi:type="dcterms:W3CDTF">2015-12-18T09:05:26Z</dcterms:modified>
  <cp:category>PMR;TCoE</cp:category>
  <cp:contentStatus>Final</cp:contentStatus>
</cp:coreProperties>
</file>